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70" r:id="rId5"/>
    <p:sldId id="259" r:id="rId6"/>
    <p:sldId id="264" r:id="rId7"/>
    <p:sldId id="260" r:id="rId8"/>
    <p:sldId id="261" r:id="rId9"/>
    <p:sldId id="262" r:id="rId10"/>
    <p:sldId id="272" r:id="rId11"/>
    <p:sldId id="263" r:id="rId12"/>
    <p:sldId id="265" r:id="rId13"/>
    <p:sldId id="266" r:id="rId14"/>
    <p:sldId id="267" r:id="rId15"/>
    <p:sldId id="271" r:id="rId16"/>
    <p:sldId id="268" r:id="rId17"/>
    <p:sldId id="269" r:id="rId18"/>
    <p:sldId id="310" r:id="rId19"/>
    <p:sldId id="279" r:id="rId20"/>
    <p:sldId id="280" r:id="rId21"/>
    <p:sldId id="273" r:id="rId22"/>
    <p:sldId id="281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308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5" r:id="rId41"/>
    <p:sldId id="309" r:id="rId42"/>
    <p:sldId id="289" r:id="rId43"/>
    <p:sldId id="296" r:id="rId44"/>
    <p:sldId id="297" r:id="rId45"/>
    <p:sldId id="298" r:id="rId46"/>
    <p:sldId id="290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CDE1-22D5-400B-B591-35D247A409C9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DDB08-3CFC-4DA9-8CA3-287A82475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12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DB08-3CFC-4DA9-8CA3-287A82475CA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10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DDB08-3CFC-4DA9-8CA3-287A82475CA3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8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5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8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52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22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2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46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989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6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99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9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E7A6-C54A-4477-A763-6F374B29CA71}" type="datetimeFigureOut">
              <a:rPr lang="th-TH" smtClean="0"/>
              <a:t>08/12/66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9F19-72A9-47E4-9D84-01E55A445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2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6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94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1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7.wmf"/><Relationship Id="rId11" Type="http://schemas.openxmlformats.org/officeDocument/2006/relationships/image" Target="../media/image119.wmf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116.wmf"/><Relationship Id="rId9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24.png"/><Relationship Id="rId9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3.png"/><Relationship Id="rId4" Type="http://schemas.openxmlformats.org/officeDocument/2006/relationships/image" Target="../media/image128.wmf"/><Relationship Id="rId9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3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3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4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oleObject" Target="../embeddings/oleObject127.bin"/><Relationship Id="rId7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52.wmf"/><Relationship Id="rId9" Type="http://schemas.openxmlformats.org/officeDocument/2006/relationships/image" Target="../media/image15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5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5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6.gi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Introductory Cosmology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CosCOM</a:t>
            </a:r>
            <a:r>
              <a:rPr lang="en-US" dirty="0" smtClean="0">
                <a:solidFill>
                  <a:schemeClr val="tx1"/>
                </a:solidFill>
              </a:rPr>
              <a:t> 2023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Piyabut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Burikham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92280" y="5733256"/>
            <a:ext cx="1296144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Solve Einstein eqn. from this metric</a:t>
            </a:r>
            <a:endParaRPr lang="th-TH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7558"/>
              </p:ext>
            </p:extLst>
          </p:nvPr>
        </p:nvGraphicFramePr>
        <p:xfrm>
          <a:off x="2411760" y="1196752"/>
          <a:ext cx="4091313" cy="9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4" name="Equation" r:id="rId3" imgW="1752600" imgH="393700" progId="Equation.DSMT4">
                  <p:embed/>
                </p:oleObj>
              </mc:Choice>
              <mc:Fallback>
                <p:oleObj name="Equation" r:id="rId3" imgW="17526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96752"/>
                        <a:ext cx="4091313" cy="9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86867"/>
              </p:ext>
            </p:extLst>
          </p:nvPr>
        </p:nvGraphicFramePr>
        <p:xfrm>
          <a:off x="1328478" y="2205038"/>
          <a:ext cx="6555890" cy="244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" name="Equation" r:id="rId5" imgW="2958840" imgH="1104840" progId="Equation.DSMT4">
                  <p:embed/>
                </p:oleObj>
              </mc:Choice>
              <mc:Fallback>
                <p:oleObj name="Equation" r:id="rId5" imgW="295884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8478" y="2205038"/>
                        <a:ext cx="6555890" cy="2448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066020"/>
            <a:ext cx="5570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Assume perfect fluid: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Will </a:t>
            </a:r>
            <a:r>
              <a:rPr lang="en-US" sz="2400" dirty="0" smtClean="0"/>
              <a:t>use </a:t>
            </a:r>
            <a:r>
              <a:rPr lang="en-US" sz="2400" dirty="0" err="1" smtClean="0"/>
              <a:t>Mathematica</a:t>
            </a:r>
            <a:r>
              <a:rPr lang="en-US" sz="2400" dirty="0" smtClean="0"/>
              <a:t> to compute later.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Note the relation in FLRW metric:</a:t>
            </a:r>
            <a:endParaRPr lang="th-TH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27030"/>
              </p:ext>
            </p:extLst>
          </p:nvPr>
        </p:nvGraphicFramePr>
        <p:xfrm>
          <a:off x="5508104" y="5787918"/>
          <a:ext cx="2863833" cy="97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6" name="Equation" r:id="rId7" imgW="1269720" imgH="431640" progId="Equation.DSMT4">
                  <p:embed/>
                </p:oleObj>
              </mc:Choice>
              <mc:Fallback>
                <p:oleObj name="Equation" r:id="rId7" imgW="12697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787918"/>
                        <a:ext cx="2863833" cy="974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91225"/>
              </p:ext>
            </p:extLst>
          </p:nvPr>
        </p:nvGraphicFramePr>
        <p:xfrm>
          <a:off x="3563888" y="4935463"/>
          <a:ext cx="5487541" cy="66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" name="Equation" r:id="rId9" imgW="3581280" imgH="431640" progId="Equation.DSMT4">
                  <p:embed/>
                </p:oleObj>
              </mc:Choice>
              <mc:Fallback>
                <p:oleObj name="Equation" r:id="rId9" imgW="3581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935463"/>
                        <a:ext cx="5487541" cy="661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8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Single Corner Rectangle 24"/>
          <p:cNvSpPr/>
          <p:nvPr/>
        </p:nvSpPr>
        <p:spPr>
          <a:xfrm>
            <a:off x="7884368" y="5838363"/>
            <a:ext cx="1008112" cy="830997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ounded Rectangle 17"/>
          <p:cNvSpPr/>
          <p:nvPr/>
        </p:nvSpPr>
        <p:spPr>
          <a:xfrm>
            <a:off x="6084168" y="5877272"/>
            <a:ext cx="1296144" cy="7920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1331640" y="4653136"/>
            <a:ext cx="6624736" cy="10505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1187624" y="2636912"/>
            <a:ext cx="676875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835696" y="908720"/>
            <a:ext cx="5400600" cy="11945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Einstein field eqn. of FLRW metric</a:t>
            </a:r>
            <a:endParaRPr lang="th-TH" sz="32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6119"/>
              </p:ext>
            </p:extLst>
          </p:nvPr>
        </p:nvGraphicFramePr>
        <p:xfrm>
          <a:off x="2189163" y="1009650"/>
          <a:ext cx="46148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" name="Equation" r:id="rId3" imgW="2463480" imgH="507960" progId="Equation.DSMT4">
                  <p:embed/>
                </p:oleObj>
              </mc:Choice>
              <mc:Fallback>
                <p:oleObj name="Equation" r:id="rId3" imgW="2463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9163" y="1009650"/>
                        <a:ext cx="4614862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33842"/>
              </p:ext>
            </p:extLst>
          </p:nvPr>
        </p:nvGraphicFramePr>
        <p:xfrm>
          <a:off x="1257300" y="2708275"/>
          <a:ext cx="66151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" name="Equation" r:id="rId5" imgW="3504960" imgH="419040" progId="Equation.DSMT4">
                  <p:embed/>
                </p:oleObj>
              </mc:Choice>
              <mc:Fallback>
                <p:oleObj name="Equation" r:id="rId5" imgW="3504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300" y="2708275"/>
                        <a:ext cx="661511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1992" y="2132856"/>
            <a:ext cx="2724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Friedmann</a:t>
            </a:r>
            <a:r>
              <a:rPr lang="en-US" sz="2400" dirty="0" smtClean="0"/>
              <a:t> equation</a:t>
            </a:r>
            <a:endParaRPr lang="th-T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717032"/>
            <a:ext cx="293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Acceleration equation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221088"/>
            <a:ext cx="442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Another redundant eqn. from </a:t>
            </a:r>
            <a:endParaRPr lang="th-TH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76881"/>
              </p:ext>
            </p:extLst>
          </p:nvPr>
        </p:nvGraphicFramePr>
        <p:xfrm>
          <a:off x="1547664" y="4653136"/>
          <a:ext cx="6263001" cy="9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" name="Equation" r:id="rId7" imgW="2895480" imgH="419040" progId="Equation.DSMT4">
                  <p:embed/>
                </p:oleObj>
              </mc:Choice>
              <mc:Fallback>
                <p:oleObj name="Equation" r:id="rId7" imgW="2895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4653136"/>
                        <a:ext cx="6263001" cy="9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6021288"/>
            <a:ext cx="610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Observe that ac</a:t>
            </a:r>
            <a:r>
              <a:rPr lang="en-US" sz="2400" dirty="0" smtClean="0">
                <a:solidFill>
                  <a:srgbClr val="FF0000"/>
                </a:solidFill>
              </a:rPr>
              <a:t>cele</a:t>
            </a:r>
            <a:r>
              <a:rPr lang="en-US" sz="2400" dirty="0" smtClean="0"/>
              <a:t>rated expansion requires</a:t>
            </a:r>
            <a:endParaRPr lang="th-TH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15233"/>
              </p:ext>
            </p:extLst>
          </p:nvPr>
        </p:nvGraphicFramePr>
        <p:xfrm>
          <a:off x="6162836" y="5877272"/>
          <a:ext cx="1073460" cy="79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2836" y="5877272"/>
                        <a:ext cx="1073460" cy="79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18" idx="3"/>
          </p:cNvCxnSpPr>
          <p:nvPr/>
        </p:nvCxnSpPr>
        <p:spPr>
          <a:xfrm flipV="1">
            <a:off x="7380312" y="6093296"/>
            <a:ext cx="432048" cy="18002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4368" y="5838363"/>
            <a:ext cx="162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Dark Energy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6096" y="3501008"/>
            <a:ext cx="208823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2483768" y="5085184"/>
            <a:ext cx="3672408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7380312" y="2780928"/>
            <a:ext cx="1080120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in</a:t>
            </a:r>
            <a:r>
              <a:rPr lang="en-US" sz="3200" dirty="0" smtClean="0"/>
              <a:t>ear equation of state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solve for 3 unknown                      , we still need what-so-called Equation of State (</a:t>
            </a:r>
            <a:r>
              <a:rPr lang="en-US" sz="2400" dirty="0" err="1" smtClean="0"/>
              <a:t>EoS</a:t>
            </a:r>
            <a:r>
              <a:rPr lang="en-US" sz="2400" dirty="0" smtClean="0"/>
              <a:t>), i.e., additional info about</a:t>
            </a:r>
          </a:p>
          <a:p>
            <a:r>
              <a:rPr lang="en-US" sz="2400" dirty="0" smtClean="0"/>
              <a:t> For compact object, it could be </a:t>
            </a:r>
            <a:r>
              <a:rPr lang="en-US" sz="2400" dirty="0" err="1" smtClean="0"/>
              <a:t>polytrope</a:t>
            </a:r>
            <a:r>
              <a:rPr lang="en-US" sz="2400" dirty="0" smtClean="0"/>
              <a:t>               , or even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</a:t>
            </a:r>
            <a:endParaRPr lang="en-US" sz="2400" dirty="0"/>
          </a:p>
          <a:p>
            <a:r>
              <a:rPr lang="en-US" sz="2400" dirty="0" smtClean="0"/>
              <a:t>But for cosmology, it </a:t>
            </a:r>
            <a:r>
              <a:rPr lang="en-US" sz="2400" dirty="0" smtClean="0"/>
              <a:t>suffices(?) </a:t>
            </a:r>
            <a:r>
              <a:rPr lang="en-US" sz="2400" dirty="0" smtClean="0"/>
              <a:t>to assume linear </a:t>
            </a:r>
            <a:r>
              <a:rPr lang="en-US" sz="2400" dirty="0" err="1" smtClean="0"/>
              <a:t>EoS</a:t>
            </a:r>
            <a:r>
              <a:rPr lang="en-US" sz="2400" dirty="0" smtClean="0"/>
              <a:t> ;</a:t>
            </a:r>
          </a:p>
          <a:p>
            <a:endParaRPr lang="en-US" sz="2400" dirty="0"/>
          </a:p>
          <a:p>
            <a:r>
              <a:rPr lang="en-US" sz="2400" dirty="0" smtClean="0"/>
              <a:t>Sub into conservation eqn. to obtain</a:t>
            </a:r>
          </a:p>
          <a:p>
            <a:endParaRPr lang="en-US" sz="2400" dirty="0"/>
          </a:p>
          <a:p>
            <a:r>
              <a:rPr lang="en-US" sz="2400" dirty="0" smtClean="0"/>
              <a:t>Sub into </a:t>
            </a:r>
            <a:r>
              <a:rPr lang="en-US" sz="2400" dirty="0" err="1" smtClean="0"/>
              <a:t>Friedmann</a:t>
            </a:r>
            <a:r>
              <a:rPr lang="en-US" sz="2400" dirty="0" smtClean="0"/>
              <a:t> eqn. to obtain  </a:t>
            </a:r>
            <a:endParaRPr lang="th-T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8249"/>
              </p:ext>
            </p:extLst>
          </p:nvPr>
        </p:nvGraphicFramePr>
        <p:xfrm>
          <a:off x="7784740" y="1484784"/>
          <a:ext cx="75608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5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4740" y="1484784"/>
                        <a:ext cx="75608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40846"/>
              </p:ext>
            </p:extLst>
          </p:nvPr>
        </p:nvGraphicFramePr>
        <p:xfrm>
          <a:off x="3851920" y="1124744"/>
          <a:ext cx="1440160" cy="47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6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124744"/>
                        <a:ext cx="1440160" cy="470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107864"/>
              </p:ext>
            </p:extLst>
          </p:nvPr>
        </p:nvGraphicFramePr>
        <p:xfrm>
          <a:off x="6156176" y="1916832"/>
          <a:ext cx="936104" cy="46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7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1916832"/>
                        <a:ext cx="936104" cy="468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66087"/>
              </p:ext>
            </p:extLst>
          </p:nvPr>
        </p:nvGraphicFramePr>
        <p:xfrm>
          <a:off x="755575" y="2420888"/>
          <a:ext cx="326736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8" name="Equation" r:id="rId9" imgW="1536480" imgH="203040" progId="Equation.DSMT4">
                  <p:embed/>
                </p:oleObj>
              </mc:Choice>
              <mc:Fallback>
                <p:oleObj name="Equation" r:id="rId9" imgW="1536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575" y="2420888"/>
                        <a:ext cx="326736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4059"/>
              </p:ext>
            </p:extLst>
          </p:nvPr>
        </p:nvGraphicFramePr>
        <p:xfrm>
          <a:off x="7380312" y="2852936"/>
          <a:ext cx="10801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80312" y="2852936"/>
                        <a:ext cx="10801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212311"/>
              </p:ext>
            </p:extLst>
          </p:nvPr>
        </p:nvGraphicFramePr>
        <p:xfrm>
          <a:off x="5436096" y="3501008"/>
          <a:ext cx="204275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" name="Equation" r:id="rId13" imgW="977760" imgH="482400" progId="Equation.DSMT4">
                  <p:embed/>
                </p:oleObj>
              </mc:Choice>
              <mc:Fallback>
                <p:oleObj name="Equation" r:id="rId13" imgW="9777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6096" y="3501008"/>
                        <a:ext cx="2042754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8956"/>
              </p:ext>
            </p:extLst>
          </p:nvPr>
        </p:nvGraphicFramePr>
        <p:xfrm>
          <a:off x="2699792" y="5157192"/>
          <a:ext cx="33893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1" name="Equation" r:id="rId15" imgW="1600200" imgH="533160" progId="Equation.DSMT4">
                  <p:embed/>
                </p:oleObj>
              </mc:Choice>
              <mc:Fallback>
                <p:oleObj name="Equation" r:id="rId15" imgW="16002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9792" y="5157192"/>
                        <a:ext cx="338931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7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3528" y="5373216"/>
            <a:ext cx="8748464" cy="13407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3 main </a:t>
            </a:r>
            <a:r>
              <a:rPr lang="en-US" sz="3600" dirty="0" smtClean="0">
                <a:solidFill>
                  <a:srgbClr val="FF0000"/>
                </a:solidFill>
              </a:rPr>
              <a:t>era</a:t>
            </a:r>
            <a:r>
              <a:rPr lang="en-US" sz="3600" dirty="0" smtClean="0"/>
              <a:t>s of Universe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ra</a:t>
            </a:r>
            <a:r>
              <a:rPr lang="en-US" sz="2300" dirty="0" smtClean="0">
                <a:solidFill>
                  <a:srgbClr val="FF0000"/>
                </a:solidFill>
              </a:rPr>
              <a:t>dia</a:t>
            </a:r>
            <a:r>
              <a:rPr lang="en-US" sz="2300" dirty="0" smtClean="0"/>
              <a:t>tion-dominated: </a:t>
            </a:r>
          </a:p>
          <a:p>
            <a:pPr marL="0" indent="0">
              <a:buNone/>
            </a:pPr>
            <a:r>
              <a:rPr lang="en-US" sz="2300" dirty="0" smtClean="0"/>
              <a:t>   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extremely hot so that most particles can treated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</a:t>
            </a:r>
            <a:r>
              <a:rPr lang="en-US" sz="2300" dirty="0" err="1" smtClean="0"/>
              <a:t>relativistically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m</a:t>
            </a:r>
            <a:r>
              <a:rPr lang="en-US" sz="2300" dirty="0" smtClean="0">
                <a:solidFill>
                  <a:srgbClr val="FF0000"/>
                </a:solidFill>
              </a:rPr>
              <a:t>at</a:t>
            </a:r>
            <a:r>
              <a:rPr lang="en-US" sz="2300" dirty="0" smtClean="0"/>
              <a:t>ter-dominated: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cold enough to treat as non-relativistic particle </a:t>
            </a:r>
            <a:r>
              <a:rPr lang="en-US" sz="2300" dirty="0" smtClean="0">
                <a:sym typeface="Wingdings" pitchFamily="2" charset="2"/>
              </a:rPr>
              <a:t>     </a:t>
            </a:r>
          </a:p>
          <a:p>
            <a:pPr marL="0" indent="0"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 simplified to “dust”.</a:t>
            </a:r>
          </a:p>
          <a:p>
            <a:r>
              <a:rPr lang="en-US" sz="2300" dirty="0" smtClean="0">
                <a:sym typeface="Wingdings" pitchFamily="2" charset="2"/>
              </a:rPr>
              <a:t>D</a:t>
            </a:r>
            <a:r>
              <a:rPr lang="en-US" sz="2300" dirty="0" smtClean="0">
                <a:solidFill>
                  <a:srgbClr val="FF0000"/>
                </a:solidFill>
                <a:sym typeface="Wingdings" pitchFamily="2" charset="2"/>
              </a:rPr>
              <a:t>ar</a:t>
            </a:r>
            <a:r>
              <a:rPr lang="en-US" sz="2300" dirty="0" smtClean="0">
                <a:sym typeface="Wingdings" pitchFamily="2" charset="2"/>
              </a:rPr>
              <a:t>k energy dominated: </a:t>
            </a:r>
          </a:p>
          <a:p>
            <a:pPr marL="0" indent="0"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 roughly 8 billion years ago until present, accelerated </a:t>
            </a:r>
          </a:p>
          <a:p>
            <a:pPr marL="0" indent="0"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 expansion of Universe.</a:t>
            </a:r>
          </a:p>
          <a:p>
            <a:r>
              <a:rPr lang="en-US" sz="2300" dirty="0" smtClean="0">
                <a:sym typeface="Wingdings" pitchFamily="2" charset="2"/>
              </a:rPr>
              <a:t>Density parameter:  From Observations,</a:t>
            </a:r>
          </a:p>
          <a:p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9937"/>
              </p:ext>
            </p:extLst>
          </p:nvPr>
        </p:nvGraphicFramePr>
        <p:xfrm>
          <a:off x="395536" y="5373216"/>
          <a:ext cx="86661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" name="Equation" r:id="rId4" imgW="5029200" imgH="711000" progId="Equation.DSMT4">
                  <p:embed/>
                </p:oleObj>
              </mc:Choice>
              <mc:Fallback>
                <p:oleObj name="Equation" r:id="rId4" imgW="5029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5373216"/>
                        <a:ext cx="8666163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19970"/>
              </p:ext>
            </p:extLst>
          </p:nvPr>
        </p:nvGraphicFramePr>
        <p:xfrm>
          <a:off x="3995936" y="764704"/>
          <a:ext cx="3387377" cy="93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" name="Equation" r:id="rId6" imgW="1739880" imgH="482400" progId="Equation.DSMT4">
                  <p:embed/>
                </p:oleObj>
              </mc:Choice>
              <mc:Fallback>
                <p:oleObj name="Equation" r:id="rId6" imgW="173988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764704"/>
                        <a:ext cx="3387377" cy="93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5026"/>
              </p:ext>
            </p:extLst>
          </p:nvPr>
        </p:nvGraphicFramePr>
        <p:xfrm>
          <a:off x="3792539" y="2204864"/>
          <a:ext cx="3299742" cy="92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" name="Equation" r:id="rId8" imgW="1726920" imgH="482400" progId="Equation.DSMT4">
                  <p:embed/>
                </p:oleObj>
              </mc:Choice>
              <mc:Fallback>
                <p:oleObj name="Equation" r:id="rId8" imgW="17269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2204864"/>
                        <a:ext cx="3299742" cy="92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66307"/>
              </p:ext>
            </p:extLst>
          </p:nvPr>
        </p:nvGraphicFramePr>
        <p:xfrm>
          <a:off x="4359275" y="378904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" name="Equation" r:id="rId10" imgW="1663560" imgH="241200" progId="Equation.DSMT4">
                  <p:embed/>
                </p:oleObj>
              </mc:Choice>
              <mc:Fallback>
                <p:oleObj name="Equation" r:id="rId10" imgW="1663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78904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9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era, </a:t>
            </a:r>
            <a:r>
              <a:rPr lang="en-US" sz="3200" dirty="0" smtClean="0">
                <a:solidFill>
                  <a:srgbClr val="FF0000"/>
                </a:solidFill>
              </a:rPr>
              <a:t>curvature</a:t>
            </a:r>
            <a:r>
              <a:rPr lang="en-US" sz="3200" dirty="0" smtClean="0"/>
              <a:t> era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Even though (non-normalized) </a:t>
            </a:r>
            <a:r>
              <a:rPr lang="en-US" i="1" dirty="0" smtClean="0"/>
              <a:t>k is close to 0, </a:t>
            </a:r>
            <a:r>
              <a:rPr lang="en-US" dirty="0" smtClean="0"/>
              <a:t>there is error bar, so there could be a slight </a:t>
            </a:r>
            <a:r>
              <a:rPr lang="en-US" i="1" dirty="0" smtClean="0"/>
              <a:t>sp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tial curvature</a:t>
            </a:r>
            <a:r>
              <a:rPr lang="en-US" dirty="0" smtClean="0"/>
              <a:t> in the Universe!</a:t>
            </a:r>
          </a:p>
          <a:p>
            <a:r>
              <a:rPr lang="en-US" dirty="0" smtClean="0"/>
              <a:t>Curvature effects emerge at later time: 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8501212"/>
              </p:ext>
            </p:extLst>
          </p:nvPr>
        </p:nvGraphicFramePr>
        <p:xfrm>
          <a:off x="1331913" y="3140968"/>
          <a:ext cx="59721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3" imgW="3187440" imgH="914400" progId="Equation.DSMT4">
                  <p:embed/>
                </p:oleObj>
              </mc:Choice>
              <mc:Fallback>
                <p:oleObj name="Equation" r:id="rId3" imgW="3187440" imgH="914400" progId="Equation.DSMT4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40968"/>
                        <a:ext cx="597217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86916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DE effects will fade away as Universe evolves. So </a:t>
            </a:r>
            <a:r>
              <a:rPr lang="en-US" i="1" dirty="0" smtClean="0"/>
              <a:t>curvature</a:t>
            </a:r>
            <a:r>
              <a:rPr lang="en-US" dirty="0" smtClean="0"/>
              <a:t> could dominate (or important) </a:t>
            </a:r>
            <a:r>
              <a:rPr lang="en-US" i="1" dirty="0" smtClean="0"/>
              <a:t>between matter-era and DE-era </a:t>
            </a:r>
            <a:r>
              <a:rPr lang="en-US" dirty="0" smtClean="0">
                <a:sym typeface="Wingdings" pitchFamily="2" charset="2"/>
              </a:rPr>
              <a:t> One possible proposal for </a:t>
            </a:r>
            <a:r>
              <a:rPr lang="en-US" i="1" dirty="0" smtClean="0">
                <a:sym typeface="Wingdings" pitchFamily="2" charset="2"/>
              </a:rPr>
              <a:t>Hubble tension</a:t>
            </a:r>
            <a:r>
              <a:rPr lang="en-US" dirty="0" smtClean="0">
                <a:sym typeface="Wingdings" pitchFamily="2" charset="2"/>
              </a:rPr>
              <a:t> solution</a:t>
            </a:r>
            <a:r>
              <a:rPr lang="en-US" dirty="0" smtClean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72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224028"/>
            <a:ext cx="8568952" cy="19250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Friedmann</a:t>
            </a:r>
            <a:r>
              <a:rPr lang="en-US" dirty="0" smtClean="0"/>
              <a:t> eqn. in density parameters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0378"/>
              </p:ext>
            </p:extLst>
          </p:nvPr>
        </p:nvGraphicFramePr>
        <p:xfrm>
          <a:off x="457200" y="2382193"/>
          <a:ext cx="8229600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" name="Equation" r:id="rId3" imgW="3784320" imgH="812520" progId="Equation.DSMT4">
                  <p:embed/>
                </p:oleObj>
              </mc:Choice>
              <mc:Fallback>
                <p:oleObj name="Equation" r:id="rId3" imgW="37843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382193"/>
                        <a:ext cx="8229600" cy="176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700808"/>
            <a:ext cx="528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Generalized form of </a:t>
            </a:r>
            <a:r>
              <a:rPr lang="en-US" dirty="0" err="1" smtClean="0"/>
              <a:t>Friedmann</a:t>
            </a:r>
            <a:r>
              <a:rPr lang="en-US" dirty="0" smtClean="0"/>
              <a:t>: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86448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Quite interesting that </a:t>
            </a:r>
            <a:r>
              <a:rPr lang="en-US" i="1" dirty="0" smtClean="0"/>
              <a:t>curvature</a:t>
            </a:r>
            <a:r>
              <a:rPr lang="en-US" dirty="0" smtClean="0"/>
              <a:t> lies at boundary </a:t>
            </a:r>
          </a:p>
          <a:p>
            <a:r>
              <a:rPr lang="en-US" dirty="0"/>
              <a:t> </a:t>
            </a:r>
            <a:r>
              <a:rPr lang="en-US" dirty="0" smtClean="0"/>
              <a:t>     between DE and non DE, n</a:t>
            </a:r>
            <a:r>
              <a:rPr lang="en-US" dirty="0" smtClean="0">
                <a:solidFill>
                  <a:srgbClr val="FF0000"/>
                </a:solidFill>
              </a:rPr>
              <a:t>ot</a:t>
            </a:r>
            <a:r>
              <a:rPr lang="en-US" dirty="0" smtClean="0"/>
              <a:t> accelerate n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 decelerate</a:t>
            </a:r>
          </a:p>
          <a:p>
            <a:r>
              <a:rPr lang="en-US" dirty="0"/>
              <a:t> </a:t>
            </a:r>
            <a:r>
              <a:rPr lang="en-US" dirty="0" smtClean="0"/>
              <a:t>     the expansion of the Universe.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58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 as a horn!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2" y="1600200"/>
            <a:ext cx="6855896" cy="4525963"/>
          </a:xfrm>
        </p:spPr>
      </p:pic>
    </p:spTree>
    <p:extLst>
      <p:ext uri="{BB962C8B-B14F-4D97-AF65-F5344CB8AC3E}">
        <p14:creationId xmlns:p14="http://schemas.microsoft.com/office/powerpoint/2010/main" val="28713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horn!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1" y="1600200"/>
            <a:ext cx="8046558" cy="4525963"/>
          </a:xfrm>
        </p:spPr>
      </p:pic>
    </p:spTree>
    <p:extLst>
      <p:ext uri="{BB962C8B-B14F-4D97-AF65-F5344CB8AC3E}">
        <p14:creationId xmlns:p14="http://schemas.microsoft.com/office/powerpoint/2010/main" val="4139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6683"/>
            <a:ext cx="6120680" cy="65032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08" y="764704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Credit:https</a:t>
            </a:r>
            <a:r>
              <a:rPr lang="en-US" sz="1600" dirty="0"/>
              <a:t>://cmb.wintherscoming.no/</a:t>
            </a:r>
            <a:r>
              <a:rPr lang="en-US" sz="1600" dirty="0" err="1"/>
              <a:t>pdfs</a:t>
            </a:r>
            <a:r>
              <a:rPr lang="en-US" sz="1600" dirty="0"/>
              <a:t>/baumann.pdf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97583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75656" y="4869160"/>
            <a:ext cx="633670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65" y="1556792"/>
            <a:ext cx="6496787" cy="2692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Distances in cosmology</a:t>
            </a:r>
            <a:endParaRPr lang="th-T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383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Parallax</a:t>
            </a:r>
            <a:r>
              <a:rPr lang="en-US" dirty="0" smtClean="0"/>
              <a:t>:  </a:t>
            </a:r>
            <a:r>
              <a:rPr lang="en-US" dirty="0" err="1" smtClean="0"/>
              <a:t>astrophysically</a:t>
            </a:r>
            <a:r>
              <a:rPr lang="en-US" dirty="0" smtClean="0"/>
              <a:t> short distances determined </a:t>
            </a:r>
          </a:p>
          <a:p>
            <a:r>
              <a:rPr lang="en-US" dirty="0" smtClean="0"/>
              <a:t>by parallax.</a:t>
            </a:r>
            <a:endParaRPr lang="th-TH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540926"/>
              </p:ext>
            </p:extLst>
          </p:nvPr>
        </p:nvGraphicFramePr>
        <p:xfrm>
          <a:off x="1718902" y="4149080"/>
          <a:ext cx="594944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" name="Equation" r:id="rId4" imgW="3441600" imgH="1041120" progId="Equation.DSMT4">
                  <p:embed/>
                </p:oleObj>
              </mc:Choice>
              <mc:Fallback>
                <p:oleObj name="Equation" r:id="rId4" imgW="3441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8902" y="4149080"/>
                        <a:ext cx="5949442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6021288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Hipparcos</a:t>
            </a:r>
            <a:r>
              <a:rPr lang="en-US" sz="2400" dirty="0" smtClean="0"/>
              <a:t> satellite (ESA): </a:t>
            </a:r>
            <a:endParaRPr lang="th-TH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4813"/>
              </p:ext>
            </p:extLst>
          </p:nvPr>
        </p:nvGraphicFramePr>
        <p:xfrm>
          <a:off x="4572000" y="5949280"/>
          <a:ext cx="2950435" cy="8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" name="Equation" r:id="rId6" imgW="1676160" imgH="457200" progId="Equation.DSMT4">
                  <p:embed/>
                </p:oleObj>
              </mc:Choice>
              <mc:Fallback>
                <p:oleObj name="Equation" r:id="rId6" imgW="1676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5949280"/>
                        <a:ext cx="2950435" cy="804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332656"/>
            <a:ext cx="705678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6024"/>
            <a:ext cx="7776864" cy="9087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Problems with Newtonian Cosmology </a:t>
            </a:r>
            <a:endParaRPr lang="th-TH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23328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Gravity attracts, mass should clump, universe should be dynamical </a:t>
            </a:r>
            <a:r>
              <a:rPr lang="en-US" sz="2800" dirty="0" smtClean="0">
                <a:sym typeface="Wingdings" pitchFamily="2" charset="2"/>
              </a:rPr>
              <a:t> infinite universe as solution, i.e. no center to collapse to!</a:t>
            </a:r>
            <a:endParaRPr lang="en-US" sz="2800" dirty="0" smtClean="0"/>
          </a:p>
          <a:p>
            <a:r>
              <a:rPr lang="en-US" sz="2800" dirty="0" err="1" smtClean="0"/>
              <a:t>Olber</a:t>
            </a:r>
            <a:r>
              <a:rPr lang="en-US" sz="2800" dirty="0" smtClean="0"/>
              <a:t> paradox </a:t>
            </a:r>
            <a:r>
              <a:rPr lang="en-US" sz="2800" dirty="0" smtClean="0">
                <a:sym typeface="Wingdings" pitchFamily="2" charset="2"/>
              </a:rPr>
              <a:t> infinite universe forever exists has infinite radiation flux at any point!!</a:t>
            </a:r>
            <a:endParaRPr lang="th-T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573016"/>
            <a:ext cx="3787412" cy="314441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59234"/>
              </p:ext>
            </p:extLst>
          </p:nvPr>
        </p:nvGraphicFramePr>
        <p:xfrm>
          <a:off x="3562350" y="3717032"/>
          <a:ext cx="53736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" name="Equation" r:id="rId4" imgW="3263760" imgH="393480" progId="Equation.DSMT4">
                  <p:embed/>
                </p:oleObj>
              </mc:Choice>
              <mc:Fallback>
                <p:oleObj name="Equation" r:id="rId4" imgW="326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2350" y="3717032"/>
                        <a:ext cx="53736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/>
          <p:nvPr/>
        </p:nvCxnSpPr>
        <p:spPr>
          <a:xfrm flipV="1">
            <a:off x="2771800" y="4077072"/>
            <a:ext cx="792088" cy="57606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95460"/>
              </p:ext>
            </p:extLst>
          </p:nvPr>
        </p:nvGraphicFramePr>
        <p:xfrm>
          <a:off x="3389313" y="4339059"/>
          <a:ext cx="5651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quation" r:id="rId6" imgW="3466800" imgH="457200" progId="Equation.DSMT4">
                  <p:embed/>
                </p:oleObj>
              </mc:Choice>
              <mc:Fallback>
                <p:oleObj name="Equation" r:id="rId6" imgW="346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9313" y="4339059"/>
                        <a:ext cx="5651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19294"/>
              </p:ext>
            </p:extLst>
          </p:nvPr>
        </p:nvGraphicFramePr>
        <p:xfrm>
          <a:off x="3563888" y="5084763"/>
          <a:ext cx="44672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" name="Equation" r:id="rId8" imgW="2450880" imgH="711000" progId="Equation.DSMT4">
                  <p:embed/>
                </p:oleObj>
              </mc:Choice>
              <mc:Fallback>
                <p:oleObj name="Equation" r:id="rId8" imgW="2450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3888" y="5084763"/>
                        <a:ext cx="4467225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/>
          <p:nvPr/>
        </p:nvCxnSpPr>
        <p:spPr>
          <a:xfrm rot="16200000" flipH="1">
            <a:off x="7884368" y="5733256"/>
            <a:ext cx="504056" cy="504056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91596"/>
              </p:ext>
            </p:extLst>
          </p:nvPr>
        </p:nvGraphicFramePr>
        <p:xfrm>
          <a:off x="8096200" y="6141378"/>
          <a:ext cx="652264" cy="52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" name="Equation" r:id="rId10" imgW="152280" imgH="126720" progId="Equation.DSMT4">
                  <p:embed/>
                </p:oleObj>
              </mc:Choice>
              <mc:Fallback>
                <p:oleObj name="Equation" r:id="rId10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6200" y="6141378"/>
                        <a:ext cx="652264" cy="52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Distances in cosmology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17280"/>
              </p:ext>
            </p:extLst>
          </p:nvPr>
        </p:nvGraphicFramePr>
        <p:xfrm>
          <a:off x="899592" y="1196753"/>
          <a:ext cx="7272808" cy="287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" name="Equation" r:id="rId3" imgW="3403440" imgH="1346040" progId="Equation.DSMT4">
                  <p:embed/>
                </p:oleObj>
              </mc:Choice>
              <mc:Fallback>
                <p:oleObj name="Equation" r:id="rId3" imgW="3403440" imgH="1346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96753"/>
                        <a:ext cx="7272808" cy="2876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4221088"/>
            <a:ext cx="8609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i="1" dirty="0" smtClean="0"/>
              <a:t>z </a:t>
            </a:r>
            <a:r>
              <a:rPr lang="en-US" sz="2400" dirty="0" smtClean="0"/>
              <a:t>&gt; 0.1, cosmological ex</a:t>
            </a:r>
            <a:r>
              <a:rPr lang="en-US" sz="2400" dirty="0" smtClean="0">
                <a:solidFill>
                  <a:srgbClr val="FF0000"/>
                </a:solidFill>
              </a:rPr>
              <a:t>pa</a:t>
            </a:r>
            <a:r>
              <a:rPr lang="en-US" sz="2400" dirty="0" smtClean="0"/>
              <a:t>nsion </a:t>
            </a:r>
            <a:r>
              <a:rPr lang="en-US" sz="2400" i="1" dirty="0" smtClean="0"/>
              <a:t>non-negligible</a:t>
            </a:r>
            <a:r>
              <a:rPr lang="en-US" sz="2400" dirty="0" smtClean="0"/>
              <a:t>, how to </a:t>
            </a:r>
          </a:p>
          <a:p>
            <a:r>
              <a:rPr lang="en-US" sz="2400" dirty="0" smtClean="0"/>
              <a:t>      determine distances at large </a:t>
            </a:r>
            <a:r>
              <a:rPr lang="en-US" sz="2400" i="1" dirty="0" smtClean="0"/>
              <a:t>z</a:t>
            </a:r>
            <a:r>
              <a:rPr lang="en-US" sz="2400" dirty="0"/>
              <a:t> </a:t>
            </a:r>
            <a:r>
              <a:rPr lang="en-US" sz="2400" dirty="0" smtClean="0"/>
              <a:t>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 time     that light reaches Earth, </a:t>
            </a:r>
            <a:r>
              <a:rPr lang="en-US" sz="2400" dirty="0" smtClean="0">
                <a:solidFill>
                  <a:srgbClr val="FF0000"/>
                </a:solidFill>
              </a:rPr>
              <a:t>proper area </a:t>
            </a:r>
            <a:r>
              <a:rPr lang="en-US" sz="2400" dirty="0" smtClean="0"/>
              <a:t>seen by source is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15648"/>
              </p:ext>
            </p:extLst>
          </p:nvPr>
        </p:nvGraphicFramePr>
        <p:xfrm>
          <a:off x="1619672" y="4973899"/>
          <a:ext cx="288032" cy="47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5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973899"/>
                        <a:ext cx="288032" cy="47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30425"/>
              </p:ext>
            </p:extLst>
          </p:nvPr>
        </p:nvGraphicFramePr>
        <p:xfrm>
          <a:off x="683567" y="5549448"/>
          <a:ext cx="7671119" cy="54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6" name="Equation" r:id="rId7" imgW="3403440" imgH="241200" progId="Equation.DSMT4">
                  <p:embed/>
                </p:oleObj>
              </mc:Choice>
              <mc:Fallback>
                <p:oleObj name="Equation" r:id="rId7" imgW="340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7" y="5549448"/>
                        <a:ext cx="7671119" cy="543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5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7744" y="3212976"/>
            <a:ext cx="482453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Distances in cosmology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789040"/>
            <a:ext cx="8147248" cy="5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light travels radially since</a:t>
            </a:r>
            <a:endParaRPr lang="th-T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51485"/>
              </p:ext>
            </p:extLst>
          </p:nvPr>
        </p:nvGraphicFramePr>
        <p:xfrm>
          <a:off x="1606997" y="4229923"/>
          <a:ext cx="6133355" cy="294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4" name="Equation" r:id="rId3" imgW="3492360" imgH="1676160" progId="Equation.DSMT4">
                  <p:embed/>
                </p:oleObj>
              </mc:Choice>
              <mc:Fallback>
                <p:oleObj name="Equation" r:id="rId3" imgW="3492360" imgH="1676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997" y="4229923"/>
                        <a:ext cx="6133355" cy="2943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052736"/>
            <a:ext cx="703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Arrival rate of photons is lower than emitted rate by </a:t>
            </a:r>
            <a:endParaRPr lang="th-TH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112318"/>
              </p:ext>
            </p:extLst>
          </p:nvPr>
        </p:nvGraphicFramePr>
        <p:xfrm>
          <a:off x="7236296" y="897469"/>
          <a:ext cx="1783257" cy="94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5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6296" y="897469"/>
                        <a:ext cx="1783257" cy="94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700808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</a:t>
            </a:r>
            <a:r>
              <a:rPr lang="en-US" dirty="0" smtClean="0"/>
              <a:t> </a:t>
            </a:r>
            <a:endParaRPr lang="th-TH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83137"/>
              </p:ext>
            </p:extLst>
          </p:nvPr>
        </p:nvGraphicFramePr>
        <p:xfrm>
          <a:off x="750374" y="1556792"/>
          <a:ext cx="4962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6" name="Equation" r:id="rId7" imgW="2552400" imgH="444240" progId="Equation.DSMT4">
                  <p:embed/>
                </p:oleObj>
              </mc:Choice>
              <mc:Fallback>
                <p:oleObj name="Equation" r:id="rId7" imgW="2552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0374" y="1556792"/>
                        <a:ext cx="4962380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10639"/>
              </p:ext>
            </p:extLst>
          </p:nvPr>
        </p:nvGraphicFramePr>
        <p:xfrm>
          <a:off x="2483769" y="2374886"/>
          <a:ext cx="4536504" cy="134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7" name="Equation" r:id="rId9" imgW="2234880" imgH="660240" progId="Equation.DSMT4">
                  <p:embed/>
                </p:oleObj>
              </mc:Choice>
              <mc:Fallback>
                <p:oleObj name="Equation" r:id="rId9" imgW="2234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9" y="2374886"/>
                        <a:ext cx="4536504" cy="134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947" y="2564904"/>
            <a:ext cx="148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Therefore,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339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27784" y="2564904"/>
            <a:ext cx="3600400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79512" y="1124744"/>
            <a:ext cx="885698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Luminosity distance</a:t>
            </a:r>
            <a:endParaRPr lang="th-TH" sz="32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89959"/>
              </p:ext>
            </p:extLst>
          </p:nvPr>
        </p:nvGraphicFramePr>
        <p:xfrm>
          <a:off x="179512" y="1268760"/>
          <a:ext cx="875386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" name="Equation" r:id="rId3" imgW="4635360" imgH="533160" progId="Equation.DSMT4">
                  <p:embed/>
                </p:oleObj>
              </mc:Choice>
              <mc:Fallback>
                <p:oleObj name="Equation" r:id="rId3" imgW="46353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268760"/>
                        <a:ext cx="875386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08993"/>
              </p:ext>
            </p:extLst>
          </p:nvPr>
        </p:nvGraphicFramePr>
        <p:xfrm>
          <a:off x="2843808" y="2636912"/>
          <a:ext cx="309434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Equation" r:id="rId5" imgW="1511280" imgH="457200" progId="Equation.DSMT4">
                  <p:embed/>
                </p:oleObj>
              </mc:Choice>
              <mc:Fallback>
                <p:oleObj name="Equation" r:id="rId5" imgW="1511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2636912"/>
                        <a:ext cx="309434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6" y="3645024"/>
            <a:ext cx="6218014" cy="3155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224" y="386104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Pantheon, 1048 </a:t>
            </a:r>
            <a:r>
              <a:rPr lang="en-US" sz="2400" dirty="0" err="1" smtClean="0"/>
              <a:t>SNIa</a:t>
            </a:r>
            <a:r>
              <a:rPr lang="en-US" sz="2400" dirty="0"/>
              <a:t> data, doi:10.3847/1538-4357/ac8b7a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097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Universe is ac</a:t>
            </a:r>
            <a:r>
              <a:rPr lang="en-US" sz="3600" dirty="0" smtClean="0">
                <a:solidFill>
                  <a:srgbClr val="FF0000"/>
                </a:solidFill>
              </a:rPr>
              <a:t>celer</a:t>
            </a:r>
            <a:r>
              <a:rPr lang="en-US" sz="3600" dirty="0" smtClean="0"/>
              <a:t>ating with DE for </a:t>
            </a:r>
            <a:r>
              <a:rPr lang="en-US" sz="3600" b="1" i="1" dirty="0" smtClean="0"/>
              <a:t>z&lt;</a:t>
            </a:r>
            <a:r>
              <a:rPr lang="en-US" sz="3600" b="1" dirty="0" smtClean="0"/>
              <a:t>2.3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 time DE dominating era: recall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so Universe was started to be DE dominated</a:t>
            </a:r>
          </a:p>
          <a:p>
            <a:pPr marL="0" indent="0">
              <a:buNone/>
            </a:pPr>
            <a:r>
              <a:rPr lang="en-US" dirty="0" smtClean="0"/>
              <a:t>    when its roughly half the size of present! </a:t>
            </a:r>
          </a:p>
          <a:p>
            <a:r>
              <a:rPr lang="en-US" dirty="0" smtClean="0"/>
              <a:t>DE </a:t>
            </a:r>
            <a:r>
              <a:rPr lang="en-US" dirty="0" smtClean="0">
                <a:sym typeface="Wingdings" pitchFamily="2" charset="2"/>
              </a:rPr>
              <a:t> k  matter  radiation  Inflation(?)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Lets study Thermal History since Radiation era.</a:t>
            </a:r>
          </a:p>
          <a:p>
            <a:endParaRPr lang="en-US" b="1" i="1" dirty="0" smtClean="0">
              <a:sym typeface="Wingdings" pitchFamily="2" charset="2"/>
            </a:endParaRPr>
          </a:p>
          <a:p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068"/>
              </p:ext>
            </p:extLst>
          </p:nvPr>
        </p:nvGraphicFramePr>
        <p:xfrm>
          <a:off x="6804248" y="1415546"/>
          <a:ext cx="1368152" cy="8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7" name="Equation" r:id="rId3" imgW="660240" imgH="431640" progId="Equation.DSMT4">
                  <p:embed/>
                </p:oleObj>
              </mc:Choice>
              <mc:Fallback>
                <p:oleObj name="Equation" r:id="rId3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1415546"/>
                        <a:ext cx="1368152" cy="89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68598"/>
              </p:ext>
            </p:extLst>
          </p:nvPr>
        </p:nvGraphicFramePr>
        <p:xfrm>
          <a:off x="599900" y="3987800"/>
          <a:ext cx="7356476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" name="Equation" r:id="rId5" imgW="2552400" imgH="241200" progId="Equation.DSMT4">
                  <p:embed/>
                </p:oleObj>
              </mc:Choice>
              <mc:Fallback>
                <p:oleObj name="Equation" r:id="rId5" imgW="2552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900" y="3987800"/>
                        <a:ext cx="7356476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7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0" y="5877272"/>
            <a:ext cx="2736304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2987824" y="3861048"/>
            <a:ext cx="208823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639548"/>
              </p:ext>
            </p:extLst>
          </p:nvPr>
        </p:nvGraphicFramePr>
        <p:xfrm>
          <a:off x="251520" y="1628800"/>
          <a:ext cx="883495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2" name="Equation" r:id="rId3" imgW="5092560" imgH="1701720" progId="Equation.DSMT4">
                  <p:embed/>
                </p:oleObj>
              </mc:Choice>
              <mc:Fallback>
                <p:oleObj name="Equation" r:id="rId3" imgW="509256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628800"/>
                        <a:ext cx="8834951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History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145435"/>
          </a:xfrm>
        </p:spPr>
        <p:txBody>
          <a:bodyPr/>
          <a:lstStyle/>
          <a:p>
            <a:r>
              <a:rPr lang="en-US" dirty="0" smtClean="0"/>
              <a:t>Natural units: space = time, E = m = 1/space</a:t>
            </a:r>
            <a:endParaRPr lang="th-T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647228"/>
              </p:ext>
            </p:extLst>
          </p:nvPr>
        </p:nvGraphicFramePr>
        <p:xfrm>
          <a:off x="731574" y="5157192"/>
          <a:ext cx="792088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3" name="Equation" r:id="rId5" imgW="4470120" imgH="609480" progId="Equation.DSMT4">
                  <p:embed/>
                </p:oleObj>
              </mc:Choice>
              <mc:Fallback>
                <p:oleObj name="Equation" r:id="rId5" imgW="44701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574" y="5157192"/>
                        <a:ext cx="792088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581128"/>
            <a:ext cx="373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Include temperature: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207695"/>
            <a:ext cx="511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Ex:</a:t>
            </a:r>
            <a:r>
              <a:rPr lang="en-US" sz="2400" dirty="0" smtClean="0"/>
              <a:t> find Planck mass in natural </a:t>
            </a:r>
            <a:r>
              <a:rPr lang="en-US" sz="2400" dirty="0" err="1" smtClean="0"/>
              <a:t>GeV</a:t>
            </a:r>
            <a:r>
              <a:rPr lang="en-US" sz="2400" dirty="0" smtClean="0"/>
              <a:t> unit</a:t>
            </a:r>
            <a:endParaRPr lang="th-TH" sz="2400" b="1" u="sng" dirty="0"/>
          </a:p>
        </p:txBody>
      </p:sp>
    </p:spTree>
    <p:extLst>
      <p:ext uri="{BB962C8B-B14F-4D97-AF65-F5344CB8AC3E}">
        <p14:creationId xmlns:p14="http://schemas.microsoft.com/office/powerpoint/2010/main" val="8033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404664"/>
            <a:ext cx="7776864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3419872" y="5445224"/>
            <a:ext cx="4104456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Thermodynamics in expanding Universe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U is in radiation era with </a:t>
            </a:r>
            <a:r>
              <a:rPr lang="en-US" dirty="0" smtClean="0">
                <a:solidFill>
                  <a:srgbClr val="FF0000"/>
                </a:solidFill>
              </a:rPr>
              <a:t>ult</a:t>
            </a:r>
            <a:r>
              <a:rPr lang="en-US" dirty="0" smtClean="0"/>
              <a:t>ra-relativistic particles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massive relativistic gas  massive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no</a:t>
            </a:r>
            <a:r>
              <a:rPr lang="en-US" dirty="0" smtClean="0">
                <a:sym typeface="Wingdings" pitchFamily="2" charset="2"/>
              </a:rPr>
              <a:t>n-relativistic gas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as U expands. (ra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dia</a:t>
            </a:r>
            <a:r>
              <a:rPr lang="en-US" dirty="0" smtClean="0">
                <a:sym typeface="Wingdings" pitchFamily="2" charset="2"/>
              </a:rPr>
              <a:t>tion era  m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en-US" dirty="0" smtClean="0">
                <a:sym typeface="Wingdings" pitchFamily="2" charset="2"/>
              </a:rPr>
              <a:t>ter era)</a:t>
            </a:r>
          </a:p>
          <a:p>
            <a:r>
              <a:rPr lang="en-US" dirty="0" smtClean="0">
                <a:sym typeface="Wingdings" pitchFamily="2" charset="2"/>
              </a:rPr>
              <a:t>Assume thermal equilibrium &amp; interactions are taken into account by </a:t>
            </a:r>
            <a:r>
              <a:rPr lang="en-US" i="1" dirty="0" smtClean="0">
                <a:sym typeface="Wingdings" pitchFamily="2" charset="2"/>
              </a:rPr>
              <a:t>Boltzmann</a:t>
            </a:r>
            <a:r>
              <a:rPr lang="en-US" dirty="0" smtClean="0">
                <a:sym typeface="Wingdings" pitchFamily="2" charset="2"/>
              </a:rPr>
              <a:t> eqn.</a:t>
            </a:r>
          </a:p>
          <a:p>
            <a:r>
              <a:rPr lang="en-US" dirty="0" smtClean="0">
                <a:sym typeface="Wingdings" pitchFamily="2" charset="2"/>
              </a:rPr>
              <a:t>From CMB, its safe to assume thermal equilibrium at single T throughout the U.</a:t>
            </a:r>
          </a:p>
          <a:p>
            <a:r>
              <a:rPr lang="en-US" dirty="0" smtClean="0">
                <a:sym typeface="Wingdings" pitchFamily="2" charset="2"/>
              </a:rPr>
              <a:t>U Expansion  </a:t>
            </a:r>
          </a:p>
          <a:p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92457"/>
              </p:ext>
            </p:extLst>
          </p:nvPr>
        </p:nvGraphicFramePr>
        <p:xfrm>
          <a:off x="3491880" y="5488040"/>
          <a:ext cx="3888432" cy="89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3" imgW="1879560" imgH="431640" progId="Equation.DSMT4">
                  <p:embed/>
                </p:oleObj>
              </mc:Choice>
              <mc:Fallback>
                <p:oleObj name="Equation" r:id="rId3" imgW="1879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5488040"/>
                        <a:ext cx="3888432" cy="89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3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187624" y="260648"/>
            <a:ext cx="676875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79512" y="4221088"/>
            <a:ext cx="2664296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Number density, density, pressure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47079"/>
              </p:ext>
            </p:extLst>
          </p:nvPr>
        </p:nvGraphicFramePr>
        <p:xfrm>
          <a:off x="395536" y="1196752"/>
          <a:ext cx="82296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2" name="Equation" r:id="rId3" imgW="3162240" imgH="685800" progId="Equation.DSMT4">
                  <p:embed/>
                </p:oleObj>
              </mc:Choice>
              <mc:Fallback>
                <p:oleObj name="Equation" r:id="rId3" imgW="3162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96752"/>
                        <a:ext cx="8229600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05802381"/>
              </p:ext>
            </p:extLst>
          </p:nvPr>
        </p:nvGraphicFramePr>
        <p:xfrm>
          <a:off x="395536" y="3003550"/>
          <a:ext cx="8394452" cy="23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3" name="Equation" r:id="rId5" imgW="3288960" imgH="901440" progId="Equation.DSMT4">
                  <p:embed/>
                </p:oleObj>
              </mc:Choice>
              <mc:Fallback>
                <p:oleObj name="Equation" r:id="rId5" imgW="3288960" imgH="90144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3550"/>
                        <a:ext cx="8394452" cy="23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661248"/>
            <a:ext cx="482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thermodynamics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th-TH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24315"/>
              </p:ext>
            </p:extLst>
          </p:nvPr>
        </p:nvGraphicFramePr>
        <p:xfrm>
          <a:off x="4788024" y="5445224"/>
          <a:ext cx="4243473" cy="83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4" name="Equation" r:id="rId7" imgW="1993680" imgH="393480" progId="Equation.DSMT4">
                  <p:embed/>
                </p:oleObj>
              </mc:Choice>
              <mc:Fallback>
                <p:oleObj name="Equation" r:id="rId7" imgW="1993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5445224"/>
                        <a:ext cx="4243473" cy="837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9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3568" y="5196101"/>
            <a:ext cx="7776864" cy="12572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4788024" y="2996952"/>
            <a:ext cx="4104456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en-US" b="1" u="sng" dirty="0" smtClean="0"/>
              <a:t>Ex</a:t>
            </a:r>
            <a:r>
              <a:rPr lang="en-US" dirty="0" smtClean="0"/>
              <a:t>  photon gas</a:t>
            </a:r>
            <a:endParaRPr lang="th-TH" b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50669"/>
              </p:ext>
            </p:extLst>
          </p:nvPr>
        </p:nvGraphicFramePr>
        <p:xfrm>
          <a:off x="191927" y="1196752"/>
          <a:ext cx="5980273" cy="275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1" name="Equation" r:id="rId3" imgW="3200400" imgH="1473120" progId="Equation.DSMT4">
                  <p:embed/>
                </p:oleObj>
              </mc:Choice>
              <mc:Fallback>
                <p:oleObj name="Equation" r:id="rId3" imgW="32004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27" y="1196752"/>
                        <a:ext cx="5980273" cy="275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34849"/>
              </p:ext>
            </p:extLst>
          </p:nvPr>
        </p:nvGraphicFramePr>
        <p:xfrm>
          <a:off x="4932040" y="3068960"/>
          <a:ext cx="3877062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2" name="Equation" r:id="rId5" imgW="2361960" imgH="965160" progId="Equation.DSMT4">
                  <p:embed/>
                </p:oleObj>
              </mc:Choice>
              <mc:Fallback>
                <p:oleObj name="Equation" r:id="rId5" imgW="23619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040" y="3068960"/>
                        <a:ext cx="3877062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55559"/>
              </p:ext>
            </p:extLst>
          </p:nvPr>
        </p:nvGraphicFramePr>
        <p:xfrm>
          <a:off x="1059610" y="5301208"/>
          <a:ext cx="69687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3" name="Equation" r:id="rId7" imgW="3403440" imgH="457200" progId="Equation.DSMT4">
                  <p:embed/>
                </p:oleObj>
              </mc:Choice>
              <mc:Fallback>
                <p:oleObj name="Equation" r:id="rId7" imgW="340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9610" y="5301208"/>
                        <a:ext cx="696877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4365104"/>
            <a:ext cx="4679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Generically for ultra-relativistic</a:t>
            </a:r>
          </a:p>
          <a:p>
            <a:r>
              <a:rPr lang="en-US" sz="2400" dirty="0" smtClean="0"/>
              <a:t>      particles in thermal equilibrium;</a:t>
            </a:r>
            <a:endParaRPr lang="th-TH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38169"/>
              </p:ext>
            </p:extLst>
          </p:nvPr>
        </p:nvGraphicFramePr>
        <p:xfrm>
          <a:off x="3779911" y="451396"/>
          <a:ext cx="4332543" cy="45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4" name="Equation" r:id="rId9" imgW="2286000" imgH="241200" progId="Equation.DSMT4">
                  <p:embed/>
                </p:oleObj>
              </mc:Choice>
              <mc:Fallback>
                <p:oleObj name="Equation" r:id="rId9" imgW="2286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9911" y="451396"/>
                        <a:ext cx="4332543" cy="457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0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59832" y="5786100"/>
            <a:ext cx="5616624" cy="955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79512" y="1268760"/>
            <a:ext cx="8712968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63272" cy="706090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For ultra-relativistic particles at </a:t>
            </a:r>
            <a:r>
              <a:rPr lang="en-US" sz="3600" dirty="0" smtClean="0">
                <a:solidFill>
                  <a:srgbClr val="FF0000"/>
                </a:solidFill>
              </a:rPr>
              <a:t>ea</a:t>
            </a:r>
            <a:r>
              <a:rPr lang="en-US" sz="3600" dirty="0" smtClean="0"/>
              <a:t>ch </a:t>
            </a:r>
            <a:r>
              <a:rPr lang="en-US" sz="3600" i="1" dirty="0" smtClean="0"/>
              <a:t>own</a:t>
            </a:r>
            <a:r>
              <a:rPr lang="en-US" sz="3600" dirty="0" smtClean="0"/>
              <a:t> equilibrium with </a:t>
            </a:r>
            <a:endParaRPr lang="th-TH" sz="3600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504868"/>
              </p:ext>
            </p:extLst>
          </p:nvPr>
        </p:nvGraphicFramePr>
        <p:xfrm>
          <a:off x="4932040" y="620688"/>
          <a:ext cx="1296144" cy="61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0" name="Equation" r:id="rId3" imgW="482400" imgH="228600" progId="Equation.DSMT4">
                  <p:embed/>
                </p:oleObj>
              </mc:Choice>
              <mc:Fallback>
                <p:oleObj name="Equation" r:id="rId3" imgW="482400" imgH="22860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20688"/>
                        <a:ext cx="1296144" cy="613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38072"/>
              </p:ext>
            </p:extLst>
          </p:nvPr>
        </p:nvGraphicFramePr>
        <p:xfrm>
          <a:off x="238447" y="1348308"/>
          <a:ext cx="85820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1" name="Equation" r:id="rId5" imgW="4190760" imgH="558720" progId="Equation.DSMT4">
                  <p:embed/>
                </p:oleObj>
              </mc:Choice>
              <mc:Fallback>
                <p:oleObj name="Equation" r:id="rId5" imgW="4190760" imgH="55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7" y="1348308"/>
                        <a:ext cx="85820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708920"/>
            <a:ext cx="815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Generically relativistic particles ignoring       effects;</a:t>
            </a:r>
            <a:endParaRPr lang="th-TH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67251"/>
              </p:ext>
            </p:extLst>
          </p:nvPr>
        </p:nvGraphicFramePr>
        <p:xfrm>
          <a:off x="554609" y="3351864"/>
          <a:ext cx="8049839" cy="274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" name="Equation" r:id="rId7" imgW="4101840" imgH="1396800" progId="Equation.DSMT4">
                  <p:embed/>
                </p:oleObj>
              </mc:Choice>
              <mc:Fallback>
                <p:oleObj name="Equation" r:id="rId7" imgW="41018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609" y="3351864"/>
                        <a:ext cx="8049839" cy="274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12528"/>
              </p:ext>
            </p:extLst>
          </p:nvPr>
        </p:nvGraphicFramePr>
        <p:xfrm>
          <a:off x="6660232" y="2636912"/>
          <a:ext cx="432048" cy="59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0232" y="2636912"/>
                        <a:ext cx="432048" cy="598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9832" y="5786100"/>
            <a:ext cx="200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</a:t>
            </a:r>
            <a:r>
              <a:rPr lang="en-US" dirty="0" smtClean="0"/>
              <a:t>: compute</a:t>
            </a:r>
            <a:endParaRPr lang="th-TH" b="1" u="sng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96762"/>
              </p:ext>
            </p:extLst>
          </p:nvPr>
        </p:nvGraphicFramePr>
        <p:xfrm>
          <a:off x="3563888" y="6165304"/>
          <a:ext cx="5134620" cy="51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" name="Equation" r:id="rId11" imgW="2539800" imgH="253800" progId="Equation.DSMT4">
                  <p:embed/>
                </p:oleObj>
              </mc:Choice>
              <mc:Fallback>
                <p:oleObj name="Equation" r:id="rId11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63888" y="6165304"/>
                        <a:ext cx="5134620" cy="51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8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/>
              <a:t>Non-relativistic particles(</a:t>
            </a:r>
            <a:r>
              <a:rPr lang="en-US" sz="3200" dirty="0" err="1" smtClean="0"/>
              <a:t>gas&amp;dust</a:t>
            </a:r>
            <a:r>
              <a:rPr lang="en-US" sz="3200" dirty="0" smtClean="0"/>
              <a:t>) </a:t>
            </a:r>
            <a:endParaRPr lang="th-TH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36859"/>
              </p:ext>
            </p:extLst>
          </p:nvPr>
        </p:nvGraphicFramePr>
        <p:xfrm>
          <a:off x="7008117" y="364797"/>
          <a:ext cx="1452315" cy="68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4" name="Equation" r:id="rId3" imgW="482400" imgH="228600" progId="Equation.DSMT4">
                  <p:embed/>
                </p:oleObj>
              </mc:Choice>
              <mc:Fallback>
                <p:oleObj name="Equation" r:id="rId3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8117" y="364797"/>
                        <a:ext cx="1452315" cy="68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19487"/>
              </p:ext>
            </p:extLst>
          </p:nvPr>
        </p:nvGraphicFramePr>
        <p:xfrm>
          <a:off x="2398713" y="1057225"/>
          <a:ext cx="4100512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5" name="Equation" r:id="rId5" imgW="2057400" imgH="685800" progId="Equation.DSMT4">
                  <p:embed/>
                </p:oleObj>
              </mc:Choice>
              <mc:Fallback>
                <p:oleObj name="Equation" r:id="rId5" imgW="2057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8713" y="1057225"/>
                        <a:ext cx="4100512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2545740"/>
            <a:ext cx="220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</a:t>
            </a:r>
            <a:r>
              <a:rPr lang="en-US" dirty="0" smtClean="0"/>
              <a:t>: Show this.</a:t>
            </a:r>
            <a:endParaRPr lang="th-TH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284984"/>
            <a:ext cx="7805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For neutrinos, there are left-handed 3 </a:t>
            </a:r>
            <a:r>
              <a:rPr lang="en-US" dirty="0" err="1" smtClean="0"/>
              <a:t>flavours</a:t>
            </a:r>
            <a:r>
              <a:rPr lang="en-US" dirty="0" smtClean="0"/>
              <a:t> &amp; </a:t>
            </a:r>
          </a:p>
          <a:p>
            <a:r>
              <a:rPr lang="en-US" dirty="0" smtClean="0"/>
              <a:t>      right-handed sterile ??? </a:t>
            </a:r>
            <a:r>
              <a:rPr lang="en-US" dirty="0" err="1" smtClean="0"/>
              <a:t>flavours</a:t>
            </a:r>
            <a:r>
              <a:rPr lang="en-US" dirty="0" smtClean="0"/>
              <a:t>;</a:t>
            </a:r>
            <a:endParaRPr lang="th-TH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72893"/>
              </p:ext>
            </p:extLst>
          </p:nvPr>
        </p:nvGraphicFramePr>
        <p:xfrm>
          <a:off x="1763688" y="4234036"/>
          <a:ext cx="5566910" cy="92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6" name="Equation" r:id="rId7" imgW="2527200" imgH="419040" progId="Equation.DSMT4">
                  <p:embed/>
                </p:oleObj>
              </mc:Choice>
              <mc:Fallback>
                <p:oleObj name="Equation" r:id="rId7" imgW="252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4234036"/>
                        <a:ext cx="5566910" cy="92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373216"/>
            <a:ext cx="8842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Has to multiply by 2 to account for </a:t>
            </a:r>
            <a:r>
              <a:rPr lang="en-US" dirty="0" err="1" smtClean="0"/>
              <a:t>particle&amp;antiparticle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    neutrinos will decouple the latest due to </a:t>
            </a:r>
            <a:r>
              <a:rPr lang="en-US" i="1" dirty="0" smtClean="0"/>
              <a:t>small</a:t>
            </a:r>
            <a:r>
              <a:rPr lang="en-US" dirty="0" smtClean="0"/>
              <a:t> masses.</a:t>
            </a:r>
            <a:endParaRPr lang="th-TH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3528" y="3068960"/>
            <a:ext cx="83529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Space is dark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smtClean="0"/>
              <a:t>Finite Universe with finite age!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Universe existing ever forever must be utterly dark(run out of fuel), full of black holes.</a:t>
            </a:r>
          </a:p>
          <a:p>
            <a:r>
              <a:rPr lang="en-US" dirty="0" smtClean="0"/>
              <a:t>Finite Universe existing ever forever must have collapsed completely into single gigantic black hole.</a:t>
            </a:r>
          </a:p>
          <a:p>
            <a:r>
              <a:rPr lang="en-US" dirty="0" smtClean="0"/>
              <a:t>Alternatives emerge in General Relativity(GR);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Closed, Flat, Open dynamical Universe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64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Model particles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71097"/>
            <a:ext cx="5101158" cy="5526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393612"/>
            <a:ext cx="397570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+H</a:t>
            </a:r>
            <a:r>
              <a:rPr lang="en-US" dirty="0" smtClean="0">
                <a:solidFill>
                  <a:srgbClr val="FF0000"/>
                </a:solidFill>
              </a:rPr>
              <a:t>igg</a:t>
            </a:r>
            <a:r>
              <a:rPr lang="en-US" dirty="0" smtClean="0"/>
              <a:t>s, m=125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Possible to have </a:t>
            </a:r>
          </a:p>
          <a:p>
            <a:r>
              <a:rPr lang="en-US" dirty="0" smtClean="0"/>
              <a:t>      </a:t>
            </a:r>
            <a:r>
              <a:rPr lang="en-US" i="1" dirty="0" smtClean="0"/>
              <a:t>sterile neutrinos</a:t>
            </a:r>
            <a:r>
              <a:rPr lang="en-US" dirty="0" smtClean="0"/>
              <a:t> which</a:t>
            </a:r>
          </a:p>
          <a:p>
            <a:r>
              <a:rPr lang="en-US" dirty="0"/>
              <a:t> </a:t>
            </a:r>
            <a:r>
              <a:rPr lang="en-US" dirty="0" smtClean="0"/>
              <a:t>    does not interact with </a:t>
            </a:r>
          </a:p>
          <a:p>
            <a:r>
              <a:rPr lang="en-US" dirty="0"/>
              <a:t> </a:t>
            </a:r>
            <a:r>
              <a:rPr lang="en-US" dirty="0" smtClean="0"/>
              <a:t>    anything except via</a:t>
            </a:r>
          </a:p>
          <a:p>
            <a:r>
              <a:rPr lang="en-US" dirty="0"/>
              <a:t> </a:t>
            </a:r>
            <a:r>
              <a:rPr lang="en-US" dirty="0" smtClean="0"/>
              <a:t>    gravity! </a:t>
            </a:r>
            <a:r>
              <a:rPr lang="en-US" dirty="0" smtClean="0">
                <a:sym typeface="Wingdings" pitchFamily="2" charset="2"/>
              </a:rPr>
              <a:t> warm DM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Warm DM is harder to 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reconcile with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structure formation.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30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9552" y="2996952"/>
            <a:ext cx="7992888" cy="3240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251520" y="620688"/>
            <a:ext cx="36004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Evolution of relativistic </a:t>
            </a:r>
            <a:r>
              <a:rPr lang="en-US" sz="3600" dirty="0" err="1" smtClean="0"/>
              <a:t>d.o.f</a:t>
            </a:r>
            <a:r>
              <a:rPr lang="en-US" sz="3600" dirty="0" smtClean="0"/>
              <a:t>.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32557"/>
              </p:ext>
            </p:extLst>
          </p:nvPr>
        </p:nvGraphicFramePr>
        <p:xfrm>
          <a:off x="323528" y="620688"/>
          <a:ext cx="8677657" cy="223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3" name="Equation" r:id="rId3" imgW="4444920" imgH="1143000" progId="Equation.DSMT4">
                  <p:embed/>
                </p:oleObj>
              </mc:Choice>
              <mc:Fallback>
                <p:oleObj name="Equation" r:id="rId3" imgW="44449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8677657" cy="2231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83428"/>
              </p:ext>
            </p:extLst>
          </p:nvPr>
        </p:nvGraphicFramePr>
        <p:xfrm>
          <a:off x="885825" y="3140968"/>
          <a:ext cx="7293326" cy="280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4" name="Equation" r:id="rId5" imgW="3759120" imgH="1447560" progId="Equation.DSMT4">
                  <p:embed/>
                </p:oleObj>
              </mc:Choice>
              <mc:Fallback>
                <p:oleObj name="Equation" r:id="rId5" imgW="375912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140968"/>
                        <a:ext cx="7293326" cy="2809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7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" y="2547193"/>
            <a:ext cx="5917233" cy="38884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758" y="2547193"/>
            <a:ext cx="5917233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611560" y="2060848"/>
            <a:ext cx="1080120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611560" y="476672"/>
            <a:ext cx="1512168" cy="2880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00827643"/>
              </p:ext>
            </p:extLst>
          </p:nvPr>
        </p:nvGraphicFramePr>
        <p:xfrm>
          <a:off x="611560" y="476250"/>
          <a:ext cx="6018213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2" name="Equation" r:id="rId4" imgW="3720960" imgH="1269720" progId="Equation.DSMT4">
                  <p:embed/>
                </p:oleObj>
              </mc:Choice>
              <mc:Fallback>
                <p:oleObj name="Equation" r:id="rId4" imgW="3720960" imgH="126972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6250"/>
                        <a:ext cx="6018213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436096" y="2708920"/>
            <a:ext cx="3635896" cy="14401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91264" cy="490066"/>
          </a:xfrm>
        </p:spPr>
        <p:txBody>
          <a:bodyPr>
            <a:noAutofit/>
          </a:bodyPr>
          <a:lstStyle/>
          <a:p>
            <a:r>
              <a:rPr lang="en-US" sz="2800" dirty="0" smtClean="0"/>
              <a:t>Evolution of relativistic </a:t>
            </a:r>
            <a:r>
              <a:rPr lang="en-US" sz="2800" dirty="0" err="1" smtClean="0"/>
              <a:t>d.o.f</a:t>
            </a:r>
            <a:r>
              <a:rPr lang="en-US" sz="2800" dirty="0" smtClean="0"/>
              <a:t>.</a:t>
            </a:r>
            <a:endParaRPr lang="th-TH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453336"/>
            <a:ext cx="580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Credit:http</a:t>
            </a:r>
            <a:r>
              <a:rPr lang="en-US" sz="1600" dirty="0"/>
              <a:t>://physics.bu.edu/~schmaltz/PY555/baumann_notes.pdf</a:t>
            </a:r>
            <a:endParaRPr lang="th-TH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23977"/>
              </p:ext>
            </p:extLst>
          </p:nvPr>
        </p:nvGraphicFramePr>
        <p:xfrm>
          <a:off x="5508104" y="2780928"/>
          <a:ext cx="3695867" cy="121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3" name="Equation" r:id="rId6" imgW="2400120" imgH="787320" progId="Equation.DSMT4">
                  <p:embed/>
                </p:oleObj>
              </mc:Choice>
              <mc:Fallback>
                <p:oleObj name="Equation" r:id="rId6" imgW="240012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80928"/>
                        <a:ext cx="3695867" cy="1212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22846" y="4653136"/>
            <a:ext cx="233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</a:t>
            </a:r>
            <a:r>
              <a:rPr lang="en-US" sz="2400" dirty="0" smtClean="0"/>
              <a:t>is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ut neutrino will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ecouple before.</a:t>
            </a:r>
            <a:endParaRPr lang="th-TH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66639"/>
              </p:ext>
            </p:extLst>
          </p:nvPr>
        </p:nvGraphicFramePr>
        <p:xfrm>
          <a:off x="7380861" y="4623519"/>
          <a:ext cx="1359347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4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0861" y="4623519"/>
                        <a:ext cx="1359347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5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Entropy conservation in expanding 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Locally Energy changes in expanding U, but entropy is conserved in thermal equilibrium!</a:t>
            </a:r>
          </a:p>
          <a:p>
            <a:r>
              <a:rPr lang="en-US" dirty="0" smtClean="0"/>
              <a:t>Non-equilibrium processes produce Entropy.</a:t>
            </a:r>
          </a:p>
          <a:p>
            <a:r>
              <a:rPr lang="en-US" i="1" dirty="0" smtClean="0"/>
              <a:t>S = S(photons) + S(baryons) + S(DM) + S(BH)</a:t>
            </a:r>
          </a:p>
          <a:p>
            <a:pPr marL="0" indent="0">
              <a:buNone/>
            </a:pPr>
            <a:r>
              <a:rPr lang="en-US" i="1" dirty="0" smtClean="0"/>
              <a:t>    </a:t>
            </a:r>
            <a:r>
              <a:rPr lang="en-US" i="1" dirty="0" smtClean="0">
                <a:solidFill>
                  <a:srgbClr val="FF0000"/>
                </a:solidFill>
              </a:rPr>
              <a:t>S(pho</a:t>
            </a:r>
            <a:r>
              <a:rPr lang="en-US" i="1" dirty="0" smtClean="0"/>
              <a:t>tons) </a:t>
            </a:r>
            <a:r>
              <a:rPr lang="en-US" dirty="0" smtClean="0"/>
              <a:t>dominates in radiation era.</a:t>
            </a:r>
            <a:endParaRPr lang="th-TH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228737"/>
              </p:ext>
            </p:extLst>
          </p:nvPr>
        </p:nvGraphicFramePr>
        <p:xfrm>
          <a:off x="922338" y="4418013"/>
          <a:ext cx="7169150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3" imgW="3111480" imgH="914400" progId="Equation.DSMT4">
                  <p:embed/>
                </p:oleObj>
              </mc:Choice>
              <mc:Fallback>
                <p:oleObj name="Equation" r:id="rId3" imgW="3111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2338" y="4418013"/>
                        <a:ext cx="7169150" cy="210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2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35696" y="188640"/>
            <a:ext cx="547260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2627784" y="5517232"/>
            <a:ext cx="3744416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Relativistic </a:t>
            </a:r>
            <a:r>
              <a:rPr lang="en-US" sz="3600" dirty="0" err="1" smtClean="0"/>
              <a:t>d.o.f</a:t>
            </a:r>
            <a:r>
              <a:rPr lang="en-US" sz="3600" dirty="0" smtClean="0"/>
              <a:t>. of Entropy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68822"/>
              </p:ext>
            </p:extLst>
          </p:nvPr>
        </p:nvGraphicFramePr>
        <p:xfrm>
          <a:off x="2083784" y="764704"/>
          <a:ext cx="4792472" cy="190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7" name="Equation" r:id="rId3" imgW="2298600" imgH="914400" progId="Equation.DSMT4">
                  <p:embed/>
                </p:oleObj>
              </mc:Choice>
              <mc:Fallback>
                <p:oleObj name="Equation" r:id="rId3" imgW="2298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3784" y="764704"/>
                        <a:ext cx="4792472" cy="190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996952"/>
            <a:ext cx="587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 err="1" smtClean="0"/>
              <a:t>Friedmann</a:t>
            </a:r>
            <a:r>
              <a:rPr lang="en-US" dirty="0" smtClean="0"/>
              <a:t> </a:t>
            </a:r>
            <a:r>
              <a:rPr lang="en-US" dirty="0" err="1" smtClean="0"/>
              <a:t>eqn</a:t>
            </a:r>
            <a:r>
              <a:rPr lang="en-US" dirty="0" smtClean="0"/>
              <a:t>, ra</a:t>
            </a:r>
            <a:r>
              <a:rPr lang="en-US" dirty="0" smtClean="0">
                <a:solidFill>
                  <a:srgbClr val="FF0000"/>
                </a:solidFill>
              </a:rPr>
              <a:t>dia</a:t>
            </a:r>
            <a:r>
              <a:rPr lang="en-US" dirty="0" smtClean="0"/>
              <a:t>tion era;</a:t>
            </a:r>
            <a:endParaRPr lang="th-T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48760"/>
              </p:ext>
            </p:extLst>
          </p:nvPr>
        </p:nvGraphicFramePr>
        <p:xfrm>
          <a:off x="1259632" y="3573016"/>
          <a:ext cx="6840760" cy="183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" name="Equation" r:id="rId5" imgW="3504960" imgH="939600" progId="Equation.DSMT4">
                  <p:embed/>
                </p:oleObj>
              </mc:Choice>
              <mc:Fallback>
                <p:oleObj name="Equation" r:id="rId5" imgW="35049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3573016"/>
                        <a:ext cx="6840760" cy="1834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589240"/>
            <a:ext cx="225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</a:t>
            </a:r>
            <a:r>
              <a:rPr lang="en-US" u="sng" dirty="0" smtClean="0"/>
              <a:t>x</a:t>
            </a:r>
            <a:r>
              <a:rPr lang="en-US" dirty="0" smtClean="0"/>
              <a:t>: Show that</a:t>
            </a:r>
            <a:endParaRPr lang="th-TH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89337"/>
              </p:ext>
            </p:extLst>
          </p:nvPr>
        </p:nvGraphicFramePr>
        <p:xfrm>
          <a:off x="2720148" y="5517232"/>
          <a:ext cx="3553472" cy="116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" name="Equation" r:id="rId7" imgW="2006280" imgH="660240" progId="Equation.DSMT4">
                  <p:embed/>
                </p:oleObj>
              </mc:Choice>
              <mc:Fallback>
                <p:oleObj name="Equation" r:id="rId7" imgW="2006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0148" y="5517232"/>
                        <a:ext cx="3553472" cy="116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5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39752" y="188640"/>
            <a:ext cx="446449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Neutrino d</a:t>
            </a:r>
            <a:r>
              <a:rPr lang="en-US" sz="3600" dirty="0" smtClean="0">
                <a:solidFill>
                  <a:srgbClr val="FF0000"/>
                </a:solidFill>
              </a:rPr>
              <a:t>eco</a:t>
            </a:r>
            <a:r>
              <a:rPr lang="en-US" sz="3600" dirty="0" smtClean="0"/>
              <a:t>upling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688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Neutrinos are kept in thermal equilibrium by weak interaction, i.e.,</a:t>
            </a:r>
          </a:p>
          <a:p>
            <a:endParaRPr lang="en-US" sz="2400" dirty="0"/>
          </a:p>
          <a:p>
            <a:r>
              <a:rPr lang="en-US" sz="2400" dirty="0" smtClean="0"/>
              <a:t>Competing between </a:t>
            </a:r>
            <a:r>
              <a:rPr lang="en-US" sz="2400" i="1" dirty="0" smtClean="0"/>
              <a:t>scattering</a:t>
            </a:r>
            <a:r>
              <a:rPr lang="en-US" sz="2400" dirty="0" smtClean="0"/>
              <a:t> and </a:t>
            </a:r>
            <a:r>
              <a:rPr lang="en-US" sz="2400" i="1" dirty="0" smtClean="0"/>
              <a:t>U expansion;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dirty="0" smtClean="0"/>
              <a:t>Decoupling when scattering time is </a:t>
            </a:r>
            <a:r>
              <a:rPr lang="en-US" sz="2400" dirty="0" smtClean="0">
                <a:solidFill>
                  <a:srgbClr val="FF0000"/>
                </a:solidFill>
              </a:rPr>
              <a:t>longer</a:t>
            </a:r>
            <a:r>
              <a:rPr lang="en-US" sz="2400" dirty="0" smtClean="0"/>
              <a:t> than expansion time, </a:t>
            </a:r>
          </a:p>
          <a:p>
            <a:r>
              <a:rPr lang="en-US" sz="2400" dirty="0" smtClean="0"/>
              <a:t>For neutrino with weak interaction,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Neutrinos separate from Standard model particles</a:t>
            </a:r>
            <a:r>
              <a:rPr lang="en-US" sz="2400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  </a:t>
            </a:r>
            <a:r>
              <a:rPr lang="en-US" sz="2400" i="1" dirty="0" smtClean="0">
                <a:solidFill>
                  <a:srgbClr val="FF0000"/>
                </a:solidFill>
                <a:sym typeface="Wingdings" pitchFamily="2" charset="2"/>
              </a:rPr>
              <a:t>neutrino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sym typeface="Wingdings" pitchFamily="2" charset="2"/>
              </a:rPr>
              <a:t>decoupling.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01927"/>
              </p:ext>
            </p:extLst>
          </p:nvPr>
        </p:nvGraphicFramePr>
        <p:xfrm>
          <a:off x="1790837" y="1628800"/>
          <a:ext cx="5373451" cy="6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0" name="Equation" r:id="rId3" imgW="2158920" imgH="241200" progId="Equation.DSMT4">
                  <p:embed/>
                </p:oleObj>
              </mc:Choice>
              <mc:Fallback>
                <p:oleObj name="Equation" r:id="rId3" imgW="2158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837" y="1628800"/>
                        <a:ext cx="5373451" cy="6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65615"/>
              </p:ext>
            </p:extLst>
          </p:nvPr>
        </p:nvGraphicFramePr>
        <p:xfrm>
          <a:off x="1907704" y="2636912"/>
          <a:ext cx="5634793" cy="77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1" name="Equation" r:id="rId5" imgW="2869920" imgH="393480" progId="Equation.DSMT4">
                  <p:embed/>
                </p:oleObj>
              </mc:Choice>
              <mc:Fallback>
                <p:oleObj name="Equation" r:id="rId5" imgW="286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2636912"/>
                        <a:ext cx="5634793" cy="772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60596"/>
              </p:ext>
            </p:extLst>
          </p:nvPr>
        </p:nvGraphicFramePr>
        <p:xfrm>
          <a:off x="1547664" y="3909053"/>
          <a:ext cx="1584176" cy="52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2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3909053"/>
                        <a:ext cx="1584176" cy="52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1693"/>
              </p:ext>
            </p:extLst>
          </p:nvPr>
        </p:nvGraphicFramePr>
        <p:xfrm>
          <a:off x="1243014" y="4725144"/>
          <a:ext cx="712879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3" name="Equation" r:id="rId9" imgW="3771720" imgH="495000" progId="Equation.DSMT4">
                  <p:embed/>
                </p:oleObj>
              </mc:Choice>
              <mc:Fallback>
                <p:oleObj name="Equation" r:id="rId9" imgW="37717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3014" y="4725144"/>
                        <a:ext cx="7128793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3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124744"/>
            <a:ext cx="64752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Same temperature </a:t>
            </a:r>
            <a:r>
              <a:rPr lang="en-US" sz="2400" dirty="0" smtClean="0"/>
              <a:t>even after </a:t>
            </a:r>
            <a:r>
              <a:rPr lang="en-US" sz="2400" dirty="0" smtClean="0"/>
              <a:t>decoupling until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at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 non-neutrinos; 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 after </a:t>
            </a:r>
            <a:r>
              <a:rPr lang="en-US" sz="2400" dirty="0" smtClean="0"/>
              <a:t>       </a:t>
            </a:r>
            <a:r>
              <a:rPr lang="en-US" sz="2400" dirty="0" smtClean="0"/>
              <a:t>annihilation</a:t>
            </a:r>
            <a:r>
              <a:rPr lang="en-US" sz="2400" dirty="0" smtClean="0"/>
              <a:t>;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Then,  </a:t>
            </a:r>
            <a:endParaRPr lang="th-TH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83968" y="3933056"/>
            <a:ext cx="187220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1331640" y="188640"/>
            <a:ext cx="6192688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         Two thermal </a:t>
            </a:r>
            <a:r>
              <a:rPr lang="en-US" sz="3600" dirty="0" err="1" smtClean="0"/>
              <a:t>equilibria</a:t>
            </a:r>
            <a:r>
              <a:rPr lang="en-US" sz="3600" dirty="0" smtClean="0"/>
              <a:t> at 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73915"/>
              </p:ext>
            </p:extLst>
          </p:nvPr>
        </p:nvGraphicFramePr>
        <p:xfrm>
          <a:off x="6352306" y="260648"/>
          <a:ext cx="1028006" cy="69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7" name="Equation" r:id="rId3" imgW="355320" imgH="241200" progId="Equation.DSMT4">
                  <p:embed/>
                </p:oleObj>
              </mc:Choice>
              <mc:Fallback>
                <p:oleObj name="Equation" r:id="rId3" imgW="355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2306" y="260648"/>
                        <a:ext cx="1028006" cy="69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6101"/>
              </p:ext>
            </p:extLst>
          </p:nvPr>
        </p:nvGraphicFramePr>
        <p:xfrm>
          <a:off x="2915816" y="1876328"/>
          <a:ext cx="3125145" cy="97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" name="Equation" r:id="rId5" imgW="1625400" imgH="507960" progId="Equation.DSMT4">
                  <p:embed/>
                </p:oleObj>
              </mc:Choice>
              <mc:Fallback>
                <p:oleObj name="Equation" r:id="rId5" imgW="1625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1876328"/>
                        <a:ext cx="3125145" cy="976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405868"/>
              </p:ext>
            </p:extLst>
          </p:nvPr>
        </p:nvGraphicFramePr>
        <p:xfrm>
          <a:off x="1287090" y="1492250"/>
          <a:ext cx="26368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9" name="Equation" r:id="rId7" imgW="1371600" imgH="241200" progId="Equation.DSMT4">
                  <p:embed/>
                </p:oleObj>
              </mc:Choice>
              <mc:Fallback>
                <p:oleObj name="Equation" r:id="rId7" imgW="1371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7090" y="1492250"/>
                        <a:ext cx="263683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25958"/>
              </p:ext>
            </p:extLst>
          </p:nvPr>
        </p:nvGraphicFramePr>
        <p:xfrm>
          <a:off x="3688800" y="2780928"/>
          <a:ext cx="3835528" cy="119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" name="Equation" r:id="rId9" imgW="2120760" imgH="660240" progId="Equation.DSMT4">
                  <p:embed/>
                </p:oleObj>
              </mc:Choice>
              <mc:Fallback>
                <p:oleObj name="Equation" r:id="rId9" imgW="2120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8800" y="2780928"/>
                        <a:ext cx="3835528" cy="119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54037"/>
              </p:ext>
            </p:extLst>
          </p:nvPr>
        </p:nvGraphicFramePr>
        <p:xfrm>
          <a:off x="4355976" y="3933056"/>
          <a:ext cx="1728192" cy="91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" name="Equation" r:id="rId11" imgW="888840" imgH="469800" progId="Equation.DSMT4">
                  <p:embed/>
                </p:oleObj>
              </mc:Choice>
              <mc:Fallback>
                <p:oleObj name="Equation" r:id="rId11" imgW="888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5976" y="3933056"/>
                        <a:ext cx="1728192" cy="913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09376"/>
              </p:ext>
            </p:extLst>
          </p:nvPr>
        </p:nvGraphicFramePr>
        <p:xfrm>
          <a:off x="1900187" y="5013176"/>
          <a:ext cx="3823941" cy="159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2" name="Equation" r:id="rId13" imgW="2197080" imgH="914400" progId="Equation.DSMT4">
                  <p:embed/>
                </p:oleObj>
              </mc:Choice>
              <mc:Fallback>
                <p:oleObj name="Equation" r:id="rId13" imgW="21970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0187" y="5013176"/>
                        <a:ext cx="3823941" cy="159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56481"/>
              </p:ext>
            </p:extLst>
          </p:nvPr>
        </p:nvGraphicFramePr>
        <p:xfrm>
          <a:off x="7062663" y="4233590"/>
          <a:ext cx="19018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3" name="Equation" r:id="rId15" imgW="812520" imgH="241200" progId="Equation.DSMT4">
                  <p:embed/>
                </p:oleObj>
              </mc:Choice>
              <mc:Fallback>
                <p:oleObj name="Equation" r:id="rId15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62663" y="4233590"/>
                        <a:ext cx="190182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6372200" y="43651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20882"/>
              </p:ext>
            </p:extLst>
          </p:nvPr>
        </p:nvGraphicFramePr>
        <p:xfrm>
          <a:off x="6465388" y="5373216"/>
          <a:ext cx="233814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4" name="Equation" r:id="rId17" imgW="1168200" imgH="431640" progId="Equation.DSMT4">
                  <p:embed/>
                </p:oleObj>
              </mc:Choice>
              <mc:Fallback>
                <p:oleObj name="Equation" r:id="rId17" imgW="1168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65388" y="5373216"/>
                        <a:ext cx="233814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40185"/>
              </p:ext>
            </p:extLst>
          </p:nvPr>
        </p:nvGraphicFramePr>
        <p:xfrm>
          <a:off x="6804248" y="1052736"/>
          <a:ext cx="148416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5" name="Equation" r:id="rId19" imgW="672840" imgH="228600" progId="Equation.DSMT4">
                  <p:embed/>
                </p:oleObj>
              </mc:Choice>
              <mc:Fallback>
                <p:oleObj name="Equation" r:id="rId19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04248" y="1052736"/>
                        <a:ext cx="1484166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422821"/>
              </p:ext>
            </p:extLst>
          </p:nvPr>
        </p:nvGraphicFramePr>
        <p:xfrm>
          <a:off x="1887857" y="4039369"/>
          <a:ext cx="595911" cy="39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6" name="Equation" r:id="rId21" imgW="304560" imgH="203040" progId="Equation.DSMT4">
                  <p:embed/>
                </p:oleObj>
              </mc:Choice>
              <mc:Fallback>
                <p:oleObj name="Equation" r:id="rId21" imgW="3045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857" y="4039369"/>
                        <a:ext cx="595911" cy="397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7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39752" y="260648"/>
            <a:ext cx="439248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907704" y="5661248"/>
            <a:ext cx="468052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1475656" y="3573016"/>
            <a:ext cx="5616624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Boltzmann equation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61005"/>
              </p:ext>
            </p:extLst>
          </p:nvPr>
        </p:nvGraphicFramePr>
        <p:xfrm>
          <a:off x="1763688" y="1135704"/>
          <a:ext cx="5400600" cy="135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" name="Equation" r:id="rId3" imgW="2527200" imgH="634680" progId="Equation.DSMT4">
                  <p:embed/>
                </p:oleObj>
              </mc:Choice>
              <mc:Fallback>
                <p:oleObj name="Equation" r:id="rId3" imgW="2527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135704"/>
                        <a:ext cx="5400600" cy="1357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1363"/>
              </p:ext>
            </p:extLst>
          </p:nvPr>
        </p:nvGraphicFramePr>
        <p:xfrm>
          <a:off x="1547664" y="2564904"/>
          <a:ext cx="5904656" cy="218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" name="Equation" r:id="rId5" imgW="2946240" imgH="1091880" progId="Equation.DSMT4">
                  <p:embed/>
                </p:oleObj>
              </mc:Choice>
              <mc:Fallback>
                <p:oleObj name="Equation" r:id="rId5" imgW="29462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2564904"/>
                        <a:ext cx="5904656" cy="218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31466"/>
              </p:ext>
            </p:extLst>
          </p:nvPr>
        </p:nvGraphicFramePr>
        <p:xfrm>
          <a:off x="2051720" y="4882252"/>
          <a:ext cx="5112568" cy="185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" name="Equation" r:id="rId7" imgW="2654280" imgH="965160" progId="Equation.DSMT4">
                  <p:embed/>
                </p:oleObj>
              </mc:Choice>
              <mc:Fallback>
                <p:oleObj name="Equation" r:id="rId7" imgW="26542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4882252"/>
                        <a:ext cx="5112568" cy="185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5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08304" y="3429000"/>
            <a:ext cx="1713611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2902974" y="260648"/>
            <a:ext cx="3325210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Riccati</a:t>
            </a:r>
            <a:r>
              <a:rPr lang="en-US" sz="3600" dirty="0" smtClean="0"/>
              <a:t> equation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en-US" dirty="0" smtClean="0"/>
              <a:t>If DM is WIMP(Weakly Interacting Massive Particle) and </a:t>
            </a:r>
            <a:r>
              <a:rPr lang="en-US" i="1" dirty="0" smtClean="0"/>
              <a:t>ass</a:t>
            </a:r>
            <a:r>
              <a:rPr lang="en-US" i="1" dirty="0" smtClean="0">
                <a:solidFill>
                  <a:srgbClr val="FF0000"/>
                </a:solidFill>
              </a:rPr>
              <a:t>um</a:t>
            </a:r>
            <a:r>
              <a:rPr lang="en-US" i="1" dirty="0" smtClean="0"/>
              <a:t>ing  </a:t>
            </a:r>
          </a:p>
          <a:p>
            <a:r>
              <a:rPr lang="en-US" dirty="0" smtClean="0"/>
              <a:t>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 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97579"/>
              </p:ext>
            </p:extLst>
          </p:nvPr>
        </p:nvGraphicFramePr>
        <p:xfrm>
          <a:off x="4788023" y="1628800"/>
          <a:ext cx="236276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5" name="Equation" r:id="rId3" imgW="952200" imgH="203040" progId="Equation.DSMT4">
                  <p:embed/>
                </p:oleObj>
              </mc:Choice>
              <mc:Fallback>
                <p:oleObj name="Equation" r:id="rId3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3" y="1628800"/>
                        <a:ext cx="236276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2976"/>
              </p:ext>
            </p:extLst>
          </p:nvPr>
        </p:nvGraphicFramePr>
        <p:xfrm>
          <a:off x="1934449" y="2204864"/>
          <a:ext cx="681401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6" name="Equation" r:id="rId5" imgW="3657600" imgH="888840" progId="Equation.DSMT4">
                  <p:embed/>
                </p:oleObj>
              </mc:Choice>
              <mc:Fallback>
                <p:oleObj name="Equation" r:id="rId5" imgW="3657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4449" y="2204864"/>
                        <a:ext cx="6814015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58074"/>
              </p:ext>
            </p:extLst>
          </p:nvPr>
        </p:nvGraphicFramePr>
        <p:xfrm>
          <a:off x="1547663" y="4005064"/>
          <a:ext cx="327446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7" name="Equation" r:id="rId7" imgW="1828800" imgH="482400" progId="Equation.DSMT4">
                  <p:embed/>
                </p:oleObj>
              </mc:Choice>
              <mc:Fallback>
                <p:oleObj name="Equation" r:id="rId7" imgW="1828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3" y="4005064"/>
                        <a:ext cx="3274469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94795" cy="27452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114782"/>
            <a:ext cx="580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Credit:http</a:t>
            </a:r>
            <a:r>
              <a:rPr lang="en-US" sz="1600" dirty="0"/>
              <a:t>://physics.bu.edu/~schmaltz/PY555/baumann_notes.pdf</a:t>
            </a:r>
            <a:endParaRPr lang="th-TH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2506"/>
              </p:ext>
            </p:extLst>
          </p:nvPr>
        </p:nvGraphicFramePr>
        <p:xfrm>
          <a:off x="1798074" y="5229200"/>
          <a:ext cx="1909830" cy="72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8" name="Equation" r:id="rId10" imgW="1104840" imgH="419040" progId="Equation.DSMT4">
                  <p:embed/>
                </p:oleObj>
              </mc:Choice>
              <mc:Fallback>
                <p:oleObj name="Equation" r:id="rId10" imgW="1104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98074" y="5229200"/>
                        <a:ext cx="1909830" cy="72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08304" y="3429000"/>
            <a:ext cx="171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Freeze out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2"/>
            <a:ext cx="740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From Supernovae fitting and direct counting of visible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matter&amp;estimation</a:t>
            </a:r>
            <a:r>
              <a:rPr lang="en-US" sz="2400" dirty="0" smtClean="0"/>
              <a:t> we estimate matter density 30%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critical density with only 5% baryonic matter; So</a:t>
            </a:r>
            <a:endParaRPr lang="th-TH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</a:t>
            </a:r>
            <a:r>
              <a:rPr lang="en-US" sz="3600" dirty="0" smtClean="0">
                <a:solidFill>
                  <a:srgbClr val="FF0000"/>
                </a:solidFill>
              </a:rPr>
              <a:t>IM</a:t>
            </a:r>
            <a:r>
              <a:rPr lang="en-US" sz="3600" dirty="0" smtClean="0"/>
              <a:t>P miracle(???)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94336"/>
              </p:ext>
            </p:extLst>
          </p:nvPr>
        </p:nvGraphicFramePr>
        <p:xfrm>
          <a:off x="2051720" y="2037041"/>
          <a:ext cx="4747268" cy="63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3" imgW="1904760" imgH="253800" progId="Equation.DSMT4">
                  <p:embed/>
                </p:oleObj>
              </mc:Choice>
              <mc:Fallback>
                <p:oleObj name="Equation" r:id="rId3" imgW="1904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2037041"/>
                        <a:ext cx="4747268" cy="63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670011"/>
            <a:ext cx="7730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This could actually relate to WIMP with Weak interaction</a:t>
            </a:r>
          </a:p>
          <a:p>
            <a:r>
              <a:rPr lang="en-US" sz="2400" dirty="0" smtClean="0"/>
              <a:t>      frozen out during radiation era!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60007"/>
              </p:ext>
            </p:extLst>
          </p:nvPr>
        </p:nvGraphicFramePr>
        <p:xfrm>
          <a:off x="467544" y="3645024"/>
          <a:ext cx="8046566" cy="2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5" imgW="4483080" imgH="1625400" progId="Equation.DSMT4">
                  <p:embed/>
                </p:oleObj>
              </mc:Choice>
              <mc:Fallback>
                <p:oleObj name="Equation" r:id="rId5" imgW="44830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645024"/>
                        <a:ext cx="8046566" cy="2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6309320"/>
            <a:ext cx="26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scattering!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43808" y="188640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4860032" y="4581128"/>
            <a:ext cx="18722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Hubble discoveries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Cepheids</a:t>
            </a:r>
            <a:r>
              <a:rPr lang="en-US" sz="2800" dirty="0" smtClean="0"/>
              <a:t>’ Period-Luminosity relation discovered by Henrietta Leavitt, establish that spiral “ne</a:t>
            </a:r>
            <a:r>
              <a:rPr lang="en-US" sz="2800" dirty="0" smtClean="0">
                <a:solidFill>
                  <a:srgbClr val="FF0000"/>
                </a:solidFill>
              </a:rPr>
              <a:t>bu</a:t>
            </a:r>
            <a:r>
              <a:rPr lang="en-US" sz="2800" dirty="0" smtClean="0"/>
              <a:t>lae” are </a:t>
            </a:r>
            <a:r>
              <a:rPr lang="en-US" sz="2800" i="1" dirty="0" smtClean="0"/>
              <a:t>spiral </a:t>
            </a:r>
            <a:r>
              <a:rPr lang="en-US" sz="2800" i="1" dirty="0" smtClean="0">
                <a:solidFill>
                  <a:srgbClr val="FF0000"/>
                </a:solidFill>
              </a:rPr>
              <a:t>galaxies</a:t>
            </a:r>
            <a:r>
              <a:rPr lang="en-US" sz="2800" i="1" dirty="0" smtClean="0"/>
              <a:t>! </a:t>
            </a:r>
            <a:r>
              <a:rPr lang="en-US" sz="2800" dirty="0" smtClean="0"/>
              <a:t>Hence Universe size is hundreds thousand times larger than believed at that time.</a:t>
            </a:r>
          </a:p>
          <a:p>
            <a:r>
              <a:rPr lang="en-US" sz="2800" dirty="0" smtClean="0"/>
              <a:t>(1929) Found linear relation between </a:t>
            </a:r>
            <a:r>
              <a:rPr lang="en-US" sz="2800" dirty="0" err="1" smtClean="0"/>
              <a:t>redshift&amp;distance</a:t>
            </a:r>
            <a:r>
              <a:rPr lang="en-US" sz="2800" dirty="0" smtClean="0"/>
              <a:t> of far away galaxies, </a:t>
            </a:r>
            <a:endParaRPr lang="th-TH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5271"/>
              </p:ext>
            </p:extLst>
          </p:nvPr>
        </p:nvGraphicFramePr>
        <p:xfrm>
          <a:off x="2035175" y="4437112"/>
          <a:ext cx="46529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5175" y="4437112"/>
                        <a:ext cx="465296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5892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This is called Hubble law, will derive later from FLRW metric.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59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far at LHC, elsewhere there is no direct evidence of WIMP with weak scattering…</a:t>
            </a:r>
          </a:p>
          <a:p>
            <a:r>
              <a:rPr lang="en-US" dirty="0" smtClean="0"/>
              <a:t>WTH is DM then???</a:t>
            </a:r>
            <a:r>
              <a:rPr lang="en-US" dirty="0" smtClean="0">
                <a:sym typeface="Wingdings" pitchFamily="2" charset="2"/>
              </a:rPr>
              <a:t>Please Google or ask Gemini, </a:t>
            </a:r>
            <a:r>
              <a:rPr lang="en-US" dirty="0" err="1" smtClean="0">
                <a:sym typeface="Wingdings" pitchFamily="2" charset="2"/>
              </a:rPr>
              <a:t>ChatGPT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Actually “gravity” might be modified  modified gravity, or Dark Sector of U, or </a:t>
            </a:r>
            <a:r>
              <a:rPr lang="en-US" dirty="0" err="1" smtClean="0">
                <a:sym typeface="Wingdings" pitchFamily="2" charset="2"/>
              </a:rPr>
              <a:t>axion</a:t>
            </a:r>
            <a:r>
              <a:rPr lang="en-US" dirty="0" smtClean="0">
                <a:sym typeface="Wingdings" pitchFamily="2" charset="2"/>
              </a:rPr>
              <a:t>, or sterile neutrino, or other exotic particles</a:t>
            </a:r>
          </a:p>
          <a:p>
            <a:r>
              <a:rPr lang="en-US" dirty="0" smtClean="0">
                <a:sym typeface="Wingdings" pitchFamily="2" charset="2"/>
              </a:rPr>
              <a:t>WTH is DE????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Next, lets consider </a:t>
            </a:r>
            <a:r>
              <a:rPr lang="en-US" i="1" dirty="0" smtClean="0"/>
              <a:t>Recombination </a:t>
            </a:r>
            <a:r>
              <a:rPr lang="en-US" dirty="0" smtClean="0"/>
              <a:t>where H-atom was formed(coming before Dark Age, First Stars and </a:t>
            </a:r>
            <a:r>
              <a:rPr lang="en-US" dirty="0" err="1" smtClean="0"/>
              <a:t>Reionization</a:t>
            </a:r>
            <a:r>
              <a:rPr lang="en-US" dirty="0" smtClean="0"/>
              <a:t>).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8695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6120680" cy="65032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386" y="692696"/>
            <a:ext cx="1806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Credit:https</a:t>
            </a:r>
            <a:r>
              <a:rPr lang="en-US" sz="1600" dirty="0"/>
              <a:t>://cmb.wintherscoming.no/</a:t>
            </a:r>
            <a:r>
              <a:rPr lang="en-US" sz="1600" dirty="0" err="1"/>
              <a:t>pdfs</a:t>
            </a:r>
            <a:r>
              <a:rPr lang="en-US" sz="1600" dirty="0"/>
              <a:t>/baumann.pdf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25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8760"/>
            <a:ext cx="56388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Recombination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7"/>
            <a:ext cx="2376264" cy="4896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 atom is formed and remains when temperature drops below ionization energy of H atom 13.6 </a:t>
            </a:r>
            <a:r>
              <a:rPr lang="en-US" sz="2400" dirty="0" err="1" smtClean="0"/>
              <a:t>eV</a:t>
            </a:r>
            <a:r>
              <a:rPr lang="en-US" sz="2400" dirty="0" smtClean="0"/>
              <a:t>.</a:t>
            </a:r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580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Credit:http</a:t>
            </a:r>
            <a:r>
              <a:rPr lang="en-US" sz="1600" dirty="0"/>
              <a:t>://physics.bu.edu/~schmaltz/PY555/baumann_notes.pdf</a:t>
            </a:r>
            <a:endParaRPr lang="th-TH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29666"/>
              </p:ext>
            </p:extLst>
          </p:nvPr>
        </p:nvGraphicFramePr>
        <p:xfrm>
          <a:off x="4657725" y="764704"/>
          <a:ext cx="3333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5" imgW="2222280" imgH="431640" progId="Equation.DSMT4">
                  <p:embed/>
                </p:oleObj>
              </mc:Choice>
              <mc:Fallback>
                <p:oleObj name="Equation" r:id="rId5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7725" y="764704"/>
                        <a:ext cx="33337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1484784"/>
            <a:ext cx="1602875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Saha</a:t>
            </a:r>
            <a:r>
              <a:rPr lang="en-US" dirty="0" smtClean="0"/>
              <a:t> Eqn.</a:t>
            </a:r>
            <a:endParaRPr lang="th-TH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514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904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1" y="5200997"/>
            <a:ext cx="322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5576" y="332656"/>
            <a:ext cx="7488832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Recombination &amp; Photon decoupling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details: 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FF0000"/>
                </a:solidFill>
              </a:rPr>
              <a:t>Photon decoupling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Reaction ceases when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Leads to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98675"/>
              </p:ext>
            </p:extLst>
          </p:nvPr>
        </p:nvGraphicFramePr>
        <p:xfrm>
          <a:off x="1547664" y="1556792"/>
          <a:ext cx="6410309" cy="52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9" name="Equation" r:id="rId3" imgW="2831760" imgH="228600" progId="Equation.DSMT4">
                  <p:embed/>
                </p:oleObj>
              </mc:Choice>
              <mc:Fallback>
                <p:oleObj name="Equation" r:id="rId3" imgW="283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556792"/>
                        <a:ext cx="6410309" cy="52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074286"/>
            <a:ext cx="2520280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549051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22263"/>
              </p:ext>
            </p:extLst>
          </p:nvPr>
        </p:nvGraphicFramePr>
        <p:xfrm>
          <a:off x="438150" y="5661025"/>
          <a:ext cx="8382322" cy="51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Equation" r:id="rId7" imgW="3720960" imgH="228600" progId="Equation.DSMT4">
                  <p:embed/>
                </p:oleObj>
              </mc:Choice>
              <mc:Fallback>
                <p:oleObj name="Equation" r:id="rId7" imgW="3720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661025"/>
                        <a:ext cx="8382322" cy="515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2748392" cy="56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8491"/>
            <a:ext cx="5038382" cy="14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4048" y="1124744"/>
            <a:ext cx="374441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BB </a:t>
            </a:r>
            <a:r>
              <a:rPr lang="en-US" sz="3600" dirty="0" err="1" smtClean="0"/>
              <a:t>Nucleosynthesis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Successful in reproducing</a:t>
            </a:r>
          </a:p>
          <a:p>
            <a:endParaRPr lang="en-US" dirty="0"/>
          </a:p>
          <a:p>
            <a:r>
              <a:rPr lang="en-US" dirty="0" smtClean="0"/>
              <a:t>Or He 25%, H 75% by mass, see details elsewhere(e.g. Baumann notes).           </a:t>
            </a:r>
          </a:p>
          <a:p>
            <a:endParaRPr lang="en-US" dirty="0"/>
          </a:p>
          <a:p>
            <a:r>
              <a:rPr lang="en-US" dirty="0" smtClean="0"/>
              <a:t>Next, we go back further in order to explain the flatness we </a:t>
            </a:r>
            <a:r>
              <a:rPr lang="en-US" dirty="0" err="1" smtClean="0"/>
              <a:t>see&amp;saw</a:t>
            </a:r>
            <a:r>
              <a:rPr lang="en-US" dirty="0" smtClean="0"/>
              <a:t>, the validity of cosmological principle in CMB and large-scale homogeneity of matter distribution.</a:t>
            </a:r>
          </a:p>
          <a:p>
            <a:r>
              <a:rPr lang="en-US" dirty="0" smtClean="0"/>
              <a:t>Inflation is a simple good idea as a quantitative explanation.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59233"/>
              </p:ext>
            </p:extLst>
          </p:nvPr>
        </p:nvGraphicFramePr>
        <p:xfrm>
          <a:off x="5076056" y="1196752"/>
          <a:ext cx="357706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3" imgW="2006280" imgH="444240" progId="Equation.DSMT4">
                  <p:embed/>
                </p:oleObj>
              </mc:Choice>
              <mc:Fallback>
                <p:oleObj name="Equation" r:id="rId3" imgW="2006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1196752"/>
                        <a:ext cx="3577065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1880" y="260648"/>
            <a:ext cx="201622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Flatness problem</a:t>
            </a:r>
            <a:r>
              <a:rPr lang="en-US" dirty="0" smtClean="0"/>
              <a:t>: why density parameter is so close to 1???</a:t>
            </a:r>
          </a:p>
          <a:p>
            <a:endParaRPr lang="en-US" dirty="0"/>
          </a:p>
          <a:p>
            <a:r>
              <a:rPr lang="en-US" dirty="0" smtClean="0"/>
              <a:t>(Use                                        to prove)</a:t>
            </a:r>
            <a:endParaRPr lang="en-US" dirty="0"/>
          </a:p>
          <a:p>
            <a:r>
              <a:rPr lang="en-US" dirty="0" smtClean="0"/>
              <a:t>Who tune this at the beginning?</a:t>
            </a:r>
            <a:r>
              <a:rPr lang="en-US" dirty="0" smtClean="0">
                <a:sym typeface="Wingdings" pitchFamily="2" charset="2"/>
              </a:rPr>
              <a:t>fine tuning problem in cosmology</a:t>
            </a:r>
          </a:p>
          <a:p>
            <a:r>
              <a:rPr lang="en-US" dirty="0" smtClean="0">
                <a:sym typeface="Wingdings" pitchFamily="2" charset="2"/>
              </a:rPr>
              <a:t>Also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Horizon problem</a:t>
            </a:r>
            <a:r>
              <a:rPr lang="en-US" dirty="0" smtClean="0">
                <a:sym typeface="Wingdings" pitchFamily="2" charset="2"/>
              </a:rPr>
              <a:t>: how CMB equilibrates to 1/100,000 uniformity throughout the entire sky???</a:t>
            </a:r>
          </a:p>
          <a:p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0535"/>
              </p:ext>
            </p:extLst>
          </p:nvPr>
        </p:nvGraphicFramePr>
        <p:xfrm>
          <a:off x="3203848" y="1484784"/>
          <a:ext cx="47578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Equation" r:id="rId3" imgW="2831760" imgH="685800" progId="Equation.DSMT4">
                  <p:embed/>
                </p:oleObj>
              </mc:Choice>
              <mc:Fallback>
                <p:oleObj name="Equation" r:id="rId3" imgW="2831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1484784"/>
                        <a:ext cx="4757862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092"/>
              </p:ext>
            </p:extLst>
          </p:nvPr>
        </p:nvGraphicFramePr>
        <p:xfrm>
          <a:off x="1691679" y="2708920"/>
          <a:ext cx="3456385" cy="50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Equation" r:id="rId5" imgW="1638000" imgH="241200" progId="Equation.DSMT4">
                  <p:embed/>
                </p:oleObj>
              </mc:Choice>
              <mc:Fallback>
                <p:oleObj name="Equation" r:id="rId5" imgW="1638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79" y="2708920"/>
                        <a:ext cx="3456385" cy="50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7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r>
              <a:rPr lang="en-US" dirty="0" smtClean="0"/>
              <a:t>Particle horizon = furthest distance we can observe from the PAST.</a:t>
            </a:r>
          </a:p>
          <a:p>
            <a:r>
              <a:rPr lang="en-US" dirty="0" smtClean="0"/>
              <a:t>Event horizon </a:t>
            </a:r>
            <a:r>
              <a:rPr lang="en-US" dirty="0"/>
              <a:t>= furthest distance we can </a:t>
            </a:r>
            <a:r>
              <a:rPr lang="en-US" dirty="0" smtClean="0"/>
              <a:t>observe in the FUTURE.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Conformal time     makes things flat and easy to visualize. </a:t>
            </a:r>
          </a:p>
          <a:p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540908"/>
              </p:ext>
            </p:extLst>
          </p:nvPr>
        </p:nvGraphicFramePr>
        <p:xfrm>
          <a:off x="1259632" y="3047032"/>
          <a:ext cx="6476012" cy="175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name="Equation" r:id="rId3" imgW="3479760" imgH="939600" progId="Equation.DSMT4">
                  <p:embed/>
                </p:oleObj>
              </mc:Choice>
              <mc:Fallback>
                <p:oleObj name="Equation" r:id="rId3" imgW="34797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047032"/>
                        <a:ext cx="6476012" cy="175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31974"/>
              </p:ext>
            </p:extLst>
          </p:nvPr>
        </p:nvGraphicFramePr>
        <p:xfrm>
          <a:off x="3491880" y="5013176"/>
          <a:ext cx="432048" cy="38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5013176"/>
                        <a:ext cx="432048" cy="38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83113"/>
              </p:ext>
            </p:extLst>
          </p:nvPr>
        </p:nvGraphicFramePr>
        <p:xfrm>
          <a:off x="2123728" y="5805264"/>
          <a:ext cx="477413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9" name="Equation" r:id="rId7" imgW="2590560" imgH="507960" progId="Equation.DSMT4">
                  <p:embed/>
                </p:oleObj>
              </mc:Choice>
              <mc:Fallback>
                <p:oleObj name="Equation" r:id="rId7" imgW="2590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3728" y="5805264"/>
                        <a:ext cx="477413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5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 problem in conformal diagram</a:t>
            </a:r>
            <a:endParaRPr lang="th-TH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54" y="1124744"/>
            <a:ext cx="6305550" cy="287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37112"/>
            <a:ext cx="8640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Past light cones at separate regions cannot be in causal</a:t>
            </a:r>
          </a:p>
          <a:p>
            <a:r>
              <a:rPr lang="en-US" dirty="0" smtClean="0"/>
              <a:t>     contact, how can they be the same within 1/100,000?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Introduce concept of </a:t>
            </a:r>
            <a:r>
              <a:rPr lang="en-US" i="1" dirty="0" smtClean="0">
                <a:solidFill>
                  <a:srgbClr val="FF0000"/>
                </a:solidFill>
              </a:rPr>
              <a:t>Hubble sphere or Hubble radius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772816"/>
            <a:ext cx="2776538" cy="18722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09419"/>
              </p:ext>
            </p:extLst>
          </p:nvPr>
        </p:nvGraphicFramePr>
        <p:xfrm>
          <a:off x="2536280" y="5966123"/>
          <a:ext cx="4411984" cy="48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5" imgW="2070000" imgH="228600" progId="Equation.DSMT4">
                  <p:embed/>
                </p:oleObj>
              </mc:Choice>
              <mc:Fallback>
                <p:oleObj name="Equation" r:id="rId5" imgW="2070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6280" y="5966123"/>
                        <a:ext cx="4411984" cy="48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2974" y="4098558"/>
            <a:ext cx="580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Credit:http</a:t>
            </a:r>
            <a:r>
              <a:rPr lang="en-US" sz="1600" dirty="0"/>
              <a:t>://physics.bu.edu/~schmaltz/PY555/baumann_notes.pdf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5243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9552" y="1916832"/>
            <a:ext cx="7920880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67966"/>
              </p:ext>
            </p:extLst>
          </p:nvPr>
        </p:nvGraphicFramePr>
        <p:xfrm>
          <a:off x="623888" y="134937"/>
          <a:ext cx="7835900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Equation" r:id="rId3" imgW="4711680" imgH="1981080" progId="Equation.DSMT4">
                  <p:embed/>
                </p:oleObj>
              </mc:Choice>
              <mc:Fallback>
                <p:oleObj name="Equation" r:id="rId3" imgW="471168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134937"/>
                        <a:ext cx="7835900" cy="329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717032"/>
            <a:ext cx="6864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Hubble radius determines particle horizon.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Hubble radius can shrink if DE.</a:t>
            </a:r>
            <a:endParaRPr lang="th-TH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522306"/>
              </p:ext>
            </p:extLst>
          </p:nvPr>
        </p:nvGraphicFramePr>
        <p:xfrm>
          <a:off x="775215" y="4581128"/>
          <a:ext cx="707969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5" imgW="3924000" imgH="838080" progId="Equation.DSMT4">
                  <p:embed/>
                </p:oleObj>
              </mc:Choice>
              <mc:Fallback>
                <p:oleObj name="Equation" r:id="rId5" imgW="3924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215" y="4581128"/>
                        <a:ext cx="7079696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6093296"/>
            <a:ext cx="7920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Supernice</a:t>
            </a:r>
            <a:r>
              <a:rPr lang="en-US" dirty="0" smtClean="0"/>
              <a:t> that particle horizon can be any large!!!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14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62062"/>
            <a:ext cx="6286500" cy="43338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8596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Extending conformal time to -</a:t>
            </a:r>
            <a:r>
              <a:rPr lang="en-US" sz="2400" dirty="0" smtClean="0">
                <a:latin typeface="Adobe Devanagari"/>
                <a:cs typeface="Adobe Devanagari"/>
              </a:rPr>
              <a:t>∞ </a:t>
            </a:r>
            <a:r>
              <a:rPr lang="en-US" sz="2400" dirty="0" smtClean="0">
                <a:cs typeface="Adobe Devanagari"/>
              </a:rPr>
              <a:t>allows anywhere to be in causal</a:t>
            </a:r>
          </a:p>
          <a:p>
            <a:r>
              <a:rPr lang="en-US" sz="2400" dirty="0" smtClean="0">
                <a:cs typeface="Adobe Devanagari"/>
              </a:rPr>
              <a:t>       contact in the far past, and the past is infinite to spare with!!!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07995"/>
            <a:ext cx="501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Credit:https</a:t>
            </a:r>
            <a:r>
              <a:rPr lang="en-US" sz="1600" dirty="0"/>
              <a:t>://cmb.wintherscoming.no/</a:t>
            </a:r>
            <a:r>
              <a:rPr lang="en-US" sz="1600" dirty="0" err="1"/>
              <a:t>pdfs</a:t>
            </a:r>
            <a:r>
              <a:rPr lang="en-US" sz="1600" dirty="0"/>
              <a:t>/baumann.pdf</a:t>
            </a:r>
            <a:endParaRPr lang="th-TH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37312"/>
            <a:ext cx="836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Even before the time of DE in 1998, “DE” was used in Inflation.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739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3568" y="476672"/>
            <a:ext cx="77768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spacetime</a:t>
            </a:r>
            <a:r>
              <a:rPr lang="en-US" dirty="0" smtClean="0">
                <a:sym typeface="Wingdings" pitchFamily="2" charset="2"/>
              </a:rPr>
              <a:t> lump = Universe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Gravity =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curvature =      </a:t>
            </a:r>
            <a:r>
              <a:rPr lang="en-US" sz="2400" dirty="0" err="1" smtClean="0"/>
              <a:t>energy&amp;momentum</a:t>
            </a:r>
            <a:r>
              <a:rPr lang="en-US" sz="2400" dirty="0" smtClean="0"/>
              <a:t> density.</a:t>
            </a:r>
          </a:p>
          <a:p>
            <a:r>
              <a:rPr lang="en-US" sz="2400" dirty="0" smtClean="0"/>
              <a:t>Matter tells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how to curve,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tells matter how to move.</a:t>
            </a:r>
            <a:endParaRPr lang="th-T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34195"/>
              </p:ext>
            </p:extLst>
          </p:nvPr>
        </p:nvGraphicFramePr>
        <p:xfrm>
          <a:off x="4502150" y="1637308"/>
          <a:ext cx="501898" cy="42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" name="Equation" r:id="rId3" imgW="139680" imgH="126720" progId="Equation.DSMT4">
                  <p:embed/>
                </p:oleObj>
              </mc:Choice>
              <mc:Fallback>
                <p:oleObj name="Equation" r:id="rId3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1637308"/>
                        <a:ext cx="501898" cy="42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64527"/>
              </p:ext>
            </p:extLst>
          </p:nvPr>
        </p:nvGraphicFramePr>
        <p:xfrm>
          <a:off x="5450819" y="2171204"/>
          <a:ext cx="3606583" cy="6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" name="Equation" r:id="rId5" imgW="2082600" imgH="393480" progId="Equation.DSMT4">
                  <p:embed/>
                </p:oleObj>
              </mc:Choice>
              <mc:Fallback>
                <p:oleObj name="Equation" r:id="rId5" imgW="2082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0819" y="2171204"/>
                        <a:ext cx="3606583" cy="68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97165"/>
              </p:ext>
            </p:extLst>
          </p:nvPr>
        </p:nvGraphicFramePr>
        <p:xfrm>
          <a:off x="2195736" y="2924944"/>
          <a:ext cx="4824536" cy="86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6" name="Equation" r:id="rId7" imgW="2184120" imgH="393480" progId="Equation.DSMT4">
                  <p:embed/>
                </p:oleObj>
              </mc:Choice>
              <mc:Fallback>
                <p:oleObj name="Equation" r:id="rId7" imgW="21841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24944"/>
                        <a:ext cx="4824536" cy="869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98706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i="1" dirty="0" smtClean="0"/>
              <a:t>Ricci tensor</a:t>
            </a:r>
            <a:r>
              <a:rPr lang="en-US" sz="2400" dirty="0" smtClean="0"/>
              <a:t>                    and the </a:t>
            </a:r>
            <a:r>
              <a:rPr lang="en-US" sz="2400" i="1" dirty="0" smtClean="0"/>
              <a:t>Riemann curvature</a:t>
            </a:r>
          </a:p>
          <a:p>
            <a:r>
              <a:rPr lang="en-US" sz="2400" i="1" dirty="0"/>
              <a:t>t</a:t>
            </a:r>
            <a:r>
              <a:rPr lang="en-US" sz="2400" i="1" dirty="0" smtClean="0"/>
              <a:t>ensor</a:t>
            </a:r>
            <a:r>
              <a:rPr lang="en-US" sz="2400" dirty="0" smtClean="0"/>
              <a:t> is given by      </a:t>
            </a:r>
            <a:endParaRPr lang="th-TH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47501"/>
              </p:ext>
            </p:extLst>
          </p:nvPr>
        </p:nvGraphicFramePr>
        <p:xfrm>
          <a:off x="3059832" y="3987061"/>
          <a:ext cx="13827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7" name="Equation" r:id="rId9" imgW="685800" imgH="241200" progId="Equation.DSMT4">
                  <p:embed/>
                </p:oleObj>
              </mc:Choice>
              <mc:Fallback>
                <p:oleObj name="Equation" r:id="rId9" imgW="6858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987061"/>
                        <a:ext cx="13827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7427385" cy="69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3590" y="5301208"/>
            <a:ext cx="751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energy-momentum tensor</a:t>
            </a:r>
            <a:r>
              <a:rPr lang="en-US" sz="2400" dirty="0" smtClean="0"/>
              <a:t>          contains info of m</a:t>
            </a:r>
            <a:r>
              <a:rPr lang="en-US" sz="2400" dirty="0" smtClean="0">
                <a:solidFill>
                  <a:srgbClr val="FF0000"/>
                </a:solidFill>
              </a:rPr>
              <a:t>att</a:t>
            </a:r>
            <a:r>
              <a:rPr lang="en-US" sz="2400" dirty="0" smtClean="0"/>
              <a:t>er</a:t>
            </a:r>
          </a:p>
          <a:p>
            <a:r>
              <a:rPr lang="en-US" sz="2400" dirty="0" smtClean="0"/>
              <a:t>And energy distribution.</a:t>
            </a:r>
            <a:endParaRPr lang="th-TH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34351"/>
              </p:ext>
            </p:extLst>
          </p:nvPr>
        </p:nvGraphicFramePr>
        <p:xfrm>
          <a:off x="4788023" y="5317758"/>
          <a:ext cx="433339" cy="48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8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88023" y="5317758"/>
                        <a:ext cx="433339" cy="48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78" name="Picture 10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49280"/>
            <a:ext cx="46002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424"/>
            <a:ext cx="5904656" cy="4590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347864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45000"/>
              </p:ext>
            </p:extLst>
          </p:nvPr>
        </p:nvGraphicFramePr>
        <p:xfrm>
          <a:off x="43457" y="4601988"/>
          <a:ext cx="7408863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5" imgW="5448240" imgH="1625400" progId="Equation.DSMT4">
                  <p:embed/>
                </p:oleObj>
              </mc:Choice>
              <mc:Fallback>
                <p:oleObj name="Equation" r:id="rId5" imgW="544824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7" y="4601988"/>
                        <a:ext cx="7408863" cy="2211388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4328" y="5013176"/>
            <a:ext cx="1619672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Hubble sphere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hould shrink</a:t>
            </a:r>
          </a:p>
          <a:p>
            <a:r>
              <a:rPr lang="en-US" sz="1800" dirty="0" smtClean="0"/>
              <a:t>10^28 during</a:t>
            </a:r>
          </a:p>
          <a:p>
            <a:r>
              <a:rPr lang="en-US" sz="1800" dirty="0" smtClean="0"/>
              <a:t>Inflation until </a:t>
            </a:r>
          </a:p>
          <a:p>
            <a:r>
              <a:rPr lang="en-US" sz="1800" dirty="0" smtClean="0"/>
              <a:t>GUT scale era</a:t>
            </a:r>
            <a:endParaRPr lang="th-TH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290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https://cmb.wintherscoming.no/pdfs/baumann.pdf</a:t>
            </a:r>
            <a:endParaRPr lang="th-T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497" y="3212976"/>
            <a:ext cx="324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If we </a:t>
            </a:r>
            <a:r>
              <a:rPr lang="en-US" sz="1800" dirty="0" smtClean="0">
                <a:solidFill>
                  <a:srgbClr val="FF0000"/>
                </a:solidFill>
              </a:rPr>
              <a:t>assume GUT as the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symmetric point where inflation 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nded and Beginning of HOT Big Bang.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722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Shrinking Hubble sphere </a:t>
            </a:r>
            <a:r>
              <a:rPr lang="en-US" sz="2800" dirty="0" smtClean="0">
                <a:sym typeface="Wingdings" pitchFamily="2" charset="2"/>
              </a:rPr>
              <a:t> accelerated expansion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But also has to </a:t>
            </a:r>
            <a:r>
              <a:rPr lang="en-US" sz="2800" i="1" dirty="0" smtClean="0">
                <a:sym typeface="Wingdings" pitchFamily="2" charset="2"/>
              </a:rPr>
              <a:t>last long </a:t>
            </a:r>
            <a:r>
              <a:rPr lang="en-US" sz="2800" dirty="0" smtClean="0">
                <a:sym typeface="Wingdings" pitchFamily="2" charset="2"/>
              </a:rPr>
              <a:t>enough. </a:t>
            </a:r>
            <a:r>
              <a:rPr lang="en-US" sz="2800" dirty="0" err="1" smtClean="0">
                <a:sym typeface="Wingdings" pitchFamily="2" charset="2"/>
              </a:rPr>
              <a:t>Parametrised</a:t>
            </a:r>
            <a:r>
              <a:rPr lang="en-US" sz="2800" dirty="0" smtClean="0">
                <a:sym typeface="Wingdings" pitchFamily="2" charset="2"/>
              </a:rPr>
              <a:t> by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Lets consider inflation toy model using single scalar field called </a:t>
            </a:r>
            <a:r>
              <a:rPr lang="en-US" sz="2800" i="1" dirty="0" err="1" smtClean="0">
                <a:solidFill>
                  <a:srgbClr val="FF0000"/>
                </a:solidFill>
                <a:sym typeface="Wingdings" pitchFamily="2" charset="2"/>
              </a:rPr>
              <a:t>inflaton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th-TH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81943"/>
              </p:ext>
            </p:extLst>
          </p:nvPr>
        </p:nvGraphicFramePr>
        <p:xfrm>
          <a:off x="2521667" y="908720"/>
          <a:ext cx="366103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7" name="Equation" r:id="rId3" imgW="2044440" imgH="482400" progId="Equation.DSMT4">
                  <p:embed/>
                </p:oleObj>
              </mc:Choice>
              <mc:Fallback>
                <p:oleObj name="Equation" r:id="rId3" imgW="2044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1667" y="908720"/>
                        <a:ext cx="366103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7346"/>
              </p:ext>
            </p:extLst>
          </p:nvPr>
        </p:nvGraphicFramePr>
        <p:xfrm>
          <a:off x="1763688" y="1772816"/>
          <a:ext cx="5725475" cy="11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5" imgW="3276360" imgH="634680" progId="Equation.DSMT4">
                  <p:embed/>
                </p:oleObj>
              </mc:Choice>
              <mc:Fallback>
                <p:oleObj name="Equation" r:id="rId5" imgW="3276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1772816"/>
                        <a:ext cx="5725475" cy="11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17289"/>
              </p:ext>
            </p:extLst>
          </p:nvPr>
        </p:nvGraphicFramePr>
        <p:xfrm>
          <a:off x="1403648" y="3464003"/>
          <a:ext cx="6545117" cy="75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Equation" r:id="rId7" imgW="3403440" imgH="393480" progId="Equation.DSMT4">
                  <p:embed/>
                </p:oleObj>
              </mc:Choice>
              <mc:Fallback>
                <p:oleObj name="Equation" r:id="rId7" imgW="340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48" y="3464003"/>
                        <a:ext cx="6545117" cy="757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9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Inflaton</a:t>
            </a:r>
            <a:r>
              <a:rPr lang="en-US" dirty="0" smtClean="0"/>
              <a:t> toy model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3821"/>
              </p:ext>
            </p:extLst>
          </p:nvPr>
        </p:nvGraphicFramePr>
        <p:xfrm>
          <a:off x="467544" y="980728"/>
          <a:ext cx="6921142" cy="283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Equation" r:id="rId3" imgW="4343400" imgH="1777680" progId="Equation.DSMT4">
                  <p:embed/>
                </p:oleObj>
              </mc:Choice>
              <mc:Fallback>
                <p:oleObj name="Equation" r:id="rId3" imgW="434340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6921142" cy="283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933056"/>
            <a:ext cx="6065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Friedmann</a:t>
            </a:r>
            <a:r>
              <a:rPr lang="en-US" sz="2400" dirty="0" smtClean="0"/>
              <a:t> </a:t>
            </a:r>
            <a:r>
              <a:rPr lang="en-US" sz="2400" dirty="0" err="1" smtClean="0"/>
              <a:t>eqn</a:t>
            </a:r>
            <a:r>
              <a:rPr lang="en-US" sz="2400" dirty="0" smtClean="0"/>
              <a:t> &amp; conservation </a:t>
            </a:r>
            <a:r>
              <a:rPr lang="en-US" sz="2400" dirty="0" err="1" smtClean="0"/>
              <a:t>eqn</a:t>
            </a:r>
            <a:r>
              <a:rPr lang="en-US" sz="2400" dirty="0" smtClean="0"/>
              <a:t> lead to: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Roll to oscillate at bottom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sym typeface="Wingdings" pitchFamily="2" charset="2"/>
              </a:rPr>
              <a:t>Reheating</a:t>
            </a:r>
            <a:endParaRPr lang="th-TH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14176"/>
              </p:ext>
            </p:extLst>
          </p:nvPr>
        </p:nvGraphicFramePr>
        <p:xfrm>
          <a:off x="1063610" y="4509120"/>
          <a:ext cx="77568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5" imgW="3517560" imgH="228600" progId="Equation.DSMT4">
                  <p:embed/>
                </p:oleObj>
              </mc:Choice>
              <mc:Fallback>
                <p:oleObj name="Equation" r:id="rId5" imgW="351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3610" y="4509120"/>
                        <a:ext cx="7756862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233936" cy="19322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11605"/>
              </p:ext>
            </p:extLst>
          </p:nvPr>
        </p:nvGraphicFramePr>
        <p:xfrm>
          <a:off x="539552" y="5574724"/>
          <a:ext cx="8216209" cy="87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8" imgW="4394160" imgH="469800" progId="Equation.DSMT4">
                  <p:embed/>
                </p:oleObj>
              </mc:Choice>
              <mc:Fallback>
                <p:oleObj name="Equation" r:id="rId8" imgW="4394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5574724"/>
                        <a:ext cx="8216209" cy="87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3178" y="3777101"/>
            <a:ext cx="251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https://cmb.wintherscoming.no/pdfs/baumann.pdf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657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Depending on model </a:t>
            </a:r>
            <a:r>
              <a:rPr lang="en-US" sz="2400" dirty="0" smtClean="0">
                <a:sym typeface="Wingdings" pitchFamily="2" charset="2"/>
              </a:rPr>
              <a:t> constraint on </a:t>
            </a:r>
            <a:r>
              <a:rPr lang="en-US" sz="2400" dirty="0" err="1" smtClean="0">
                <a:sym typeface="Wingdings" pitchFamily="2" charset="2"/>
              </a:rPr>
              <a:t>inflaton</a:t>
            </a:r>
            <a:r>
              <a:rPr lang="en-US" sz="2400" dirty="0" smtClean="0">
                <a:sym typeface="Wingdings" pitchFamily="2" charset="2"/>
              </a:rPr>
              <a:t> value at start of inflation, usually </a:t>
            </a:r>
            <a:r>
              <a:rPr lang="en-US" sz="2400" dirty="0" err="1" smtClean="0">
                <a:sym typeface="Wingdings" pitchFamily="2" charset="2"/>
              </a:rPr>
              <a:t>superPlanckian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inflaton</a:t>
            </a:r>
            <a:r>
              <a:rPr lang="en-US" sz="2400" dirty="0" smtClean="0">
                <a:sym typeface="Wingdings" pitchFamily="2" charset="2"/>
              </a:rPr>
              <a:t> due to required e-folding# &gt;60.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After end of inflation, need to transfer </a:t>
            </a:r>
            <a:r>
              <a:rPr lang="en-US" sz="2400" dirty="0" err="1" smtClean="0">
                <a:sym typeface="Wingdings" pitchFamily="2" charset="2"/>
              </a:rPr>
              <a:t>inflaton</a:t>
            </a:r>
            <a:r>
              <a:rPr lang="en-US" sz="2400" dirty="0" smtClean="0">
                <a:sym typeface="Wingdings" pitchFamily="2" charset="2"/>
              </a:rPr>
              <a:t> Energy to “Big Bang” particles, i.e., particles we see today.</a:t>
            </a:r>
          </a:p>
          <a:p>
            <a:r>
              <a:rPr lang="en-US" sz="2400" dirty="0" smtClean="0">
                <a:sym typeface="Wingdings" pitchFamily="2" charset="2"/>
              </a:rPr>
              <a:t>         This is “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HOT Big Bang</a:t>
            </a:r>
            <a:r>
              <a:rPr lang="en-US" sz="2400" dirty="0" smtClean="0">
                <a:sym typeface="Wingdings" pitchFamily="2" charset="2"/>
              </a:rPr>
              <a:t>”.</a:t>
            </a:r>
            <a:endParaRPr lang="th-T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3927"/>
              </p:ext>
            </p:extLst>
          </p:nvPr>
        </p:nvGraphicFramePr>
        <p:xfrm>
          <a:off x="1463759" y="1379677"/>
          <a:ext cx="6144473" cy="278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3" imgW="3390840" imgH="1536480" progId="Equation.DSMT4">
                  <p:embed/>
                </p:oleObj>
              </mc:Choice>
              <mc:Fallback>
                <p:oleObj name="Equation" r:id="rId3" imgW="339084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759" y="1379677"/>
                        <a:ext cx="6144473" cy="2784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188640"/>
            <a:ext cx="9036496" cy="119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Homogeneity&amp;isotropy</a:t>
            </a:r>
            <a:r>
              <a:rPr lang="en-US" sz="2400" dirty="0" smtClean="0"/>
              <a:t> of CMB requires at least 60 e-</a:t>
            </a:r>
            <a:r>
              <a:rPr lang="en-US" sz="2400" dirty="0" err="1" smtClean="0"/>
              <a:t>foldings</a:t>
            </a:r>
            <a:endParaRPr lang="en-US" sz="2400" dirty="0" smtClean="0"/>
          </a:p>
          <a:p>
            <a:r>
              <a:rPr lang="en-US" sz="2400" dirty="0" smtClean="0"/>
              <a:t>       until GUT scale 10^15 </a:t>
            </a:r>
            <a:r>
              <a:rPr lang="en-US" sz="2400" dirty="0" err="1" smtClean="0"/>
              <a:t>GeV</a:t>
            </a:r>
            <a:r>
              <a:rPr lang="en-US" sz="2400" dirty="0" smtClean="0"/>
              <a:t> era if we assume GUT as Beginning of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HOT BB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645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US" dirty="0" smtClean="0"/>
              <a:t>Reheating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Energy of </a:t>
            </a:r>
            <a:r>
              <a:rPr lang="en-US" sz="2400" dirty="0" err="1" smtClean="0"/>
              <a:t>inflaton</a:t>
            </a:r>
            <a:r>
              <a:rPr lang="en-US" sz="2400" dirty="0" smtClean="0"/>
              <a:t> potential needs to transfer to Standard Model particles.</a:t>
            </a:r>
            <a:endParaRPr lang="th-T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6345"/>
              </p:ext>
            </p:extLst>
          </p:nvPr>
        </p:nvGraphicFramePr>
        <p:xfrm>
          <a:off x="827584" y="1988840"/>
          <a:ext cx="7919594" cy="241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Equation" r:id="rId3" imgW="4660560" imgH="1422360" progId="Equation.DSMT4">
                  <p:embed/>
                </p:oleObj>
              </mc:Choice>
              <mc:Fallback>
                <p:oleObj name="Equation" r:id="rId3" imgW="46605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988840"/>
                        <a:ext cx="7919594" cy="241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653136"/>
            <a:ext cx="612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Inflaton</a:t>
            </a:r>
            <a:r>
              <a:rPr lang="en-US" sz="2400" dirty="0" smtClean="0"/>
              <a:t> decay via coupling with SM matter: </a:t>
            </a:r>
            <a:endParaRPr lang="th-TH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73782"/>
              </p:ext>
            </p:extLst>
          </p:nvPr>
        </p:nvGraphicFramePr>
        <p:xfrm>
          <a:off x="1145037" y="5231922"/>
          <a:ext cx="6667323" cy="100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2" name="Equation" r:id="rId5" imgW="3200400" imgH="482400" progId="Equation.DSMT4">
                  <p:embed/>
                </p:oleObj>
              </mc:Choice>
              <mc:Fallback>
                <p:oleObj name="Equation" r:id="rId5" imgW="3200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5037" y="5231922"/>
                        <a:ext cx="6667323" cy="1005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5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Baryogenesis</a:t>
            </a:r>
            <a:r>
              <a:rPr lang="en-US" dirty="0" smtClean="0"/>
              <a:t>, why there is much more particles than antiparticles??? CP violation in SM is too small to account for this.</a:t>
            </a:r>
          </a:p>
          <a:p>
            <a:r>
              <a:rPr lang="en-US" dirty="0" smtClean="0"/>
              <a:t>GUT(Grand Unified Theory) valid? SUSY GUT?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String? </a:t>
            </a:r>
            <a:r>
              <a:rPr lang="en-US" dirty="0"/>
              <a:t>Cyclic Universe</a:t>
            </a:r>
            <a:r>
              <a:rPr lang="en-US" dirty="0" smtClean="0"/>
              <a:t>??? WHAT???</a:t>
            </a:r>
          </a:p>
          <a:p>
            <a:r>
              <a:rPr lang="en-US" dirty="0" smtClean="0"/>
              <a:t>Inflation predicts almost </a:t>
            </a:r>
            <a:r>
              <a:rPr lang="en-US" i="1" dirty="0" smtClean="0"/>
              <a:t>scale-invariant</a:t>
            </a:r>
            <a:r>
              <a:rPr lang="en-US" dirty="0" smtClean="0"/>
              <a:t> power spectrum which can be tested with Observations.</a:t>
            </a:r>
          </a:p>
          <a:p>
            <a:r>
              <a:rPr lang="en-US" dirty="0" smtClean="0"/>
              <a:t>See </a:t>
            </a:r>
            <a:r>
              <a:rPr lang="en-US" i="1" dirty="0" smtClean="0">
                <a:solidFill>
                  <a:srgbClr val="FF0000"/>
                </a:solidFill>
              </a:rPr>
              <a:t>Cosmological Perturbations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5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11760" y="332656"/>
            <a:ext cx="432048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3275856" y="5589240"/>
            <a:ext cx="1512168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4788024" y="3717032"/>
            <a:ext cx="2520280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more curvatures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606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Ricci tensor:</a:t>
            </a:r>
          </a:p>
          <a:p>
            <a:endParaRPr lang="en-US" dirty="0"/>
          </a:p>
          <a:p>
            <a:r>
              <a:rPr lang="en-US" sz="2400" dirty="0" smtClean="0"/>
              <a:t>Ricci scalar:  </a:t>
            </a:r>
          </a:p>
          <a:p>
            <a:endParaRPr lang="en-US" sz="2400" dirty="0"/>
          </a:p>
          <a:p>
            <a:r>
              <a:rPr lang="en-US" sz="2400" i="1" u="sng" dirty="0" smtClean="0"/>
              <a:t>Ex</a:t>
            </a:r>
            <a:r>
              <a:rPr lang="en-US" sz="2400" dirty="0" smtClean="0"/>
              <a:t>: sphere      ,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(Use </a:t>
            </a:r>
            <a:r>
              <a:rPr lang="en-US" sz="2400" dirty="0" err="1" smtClean="0"/>
              <a:t>Mathematica</a:t>
            </a:r>
            <a:r>
              <a:rPr lang="en-US" sz="2400" dirty="0" smtClean="0"/>
              <a:t> to) compute</a:t>
            </a:r>
            <a:r>
              <a:rPr lang="en-US" dirty="0" smtClean="0"/>
              <a:t>  </a:t>
            </a:r>
            <a:endParaRPr lang="en-US" u="sng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09955"/>
              </p:ext>
            </p:extLst>
          </p:nvPr>
        </p:nvGraphicFramePr>
        <p:xfrm>
          <a:off x="3047603" y="980728"/>
          <a:ext cx="26765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" name="Equation" r:id="rId3" imgW="1168200" imgH="482400" progId="Equation.DSMT4">
                  <p:embed/>
                </p:oleObj>
              </mc:Choice>
              <mc:Fallback>
                <p:oleObj name="Equation" r:id="rId3" imgW="1168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603" y="980728"/>
                        <a:ext cx="267652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15668"/>
              </p:ext>
            </p:extLst>
          </p:nvPr>
        </p:nvGraphicFramePr>
        <p:xfrm>
          <a:off x="3491880" y="2060848"/>
          <a:ext cx="1047217" cy="55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9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2060848"/>
                        <a:ext cx="1047217" cy="55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8292"/>
              </p:ext>
            </p:extLst>
          </p:nvPr>
        </p:nvGraphicFramePr>
        <p:xfrm>
          <a:off x="2195736" y="2924944"/>
          <a:ext cx="460531" cy="49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2924944"/>
                        <a:ext cx="460531" cy="491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1945"/>
              </p:ext>
            </p:extLst>
          </p:nvPr>
        </p:nvGraphicFramePr>
        <p:xfrm>
          <a:off x="2843808" y="2564904"/>
          <a:ext cx="2679726" cy="113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1" name="Equation" r:id="rId9" imgW="1676160" imgH="711000" progId="Equation.DSMT4">
                  <p:embed/>
                </p:oleObj>
              </mc:Choice>
              <mc:Fallback>
                <p:oleObj name="Equation" r:id="rId9" imgW="16761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3808" y="2564904"/>
                        <a:ext cx="2679726" cy="1136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1506"/>
              </p:ext>
            </p:extLst>
          </p:nvPr>
        </p:nvGraphicFramePr>
        <p:xfrm>
          <a:off x="4860032" y="3861048"/>
          <a:ext cx="2376264" cy="165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" name="Equation" r:id="rId11" imgW="1333440" imgH="927000" progId="Equation.DSMT4">
                  <p:embed/>
                </p:oleObj>
              </mc:Choice>
              <mc:Fallback>
                <p:oleObj name="Equation" r:id="rId11" imgW="13334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0032" y="3861048"/>
                        <a:ext cx="2376264" cy="165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877272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Hyperbolic       , </a:t>
            </a:r>
            <a:endParaRPr lang="th-TH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60505"/>
              </p:ext>
            </p:extLst>
          </p:nvPr>
        </p:nvGraphicFramePr>
        <p:xfrm>
          <a:off x="2614613" y="5805264"/>
          <a:ext cx="5524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3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5805264"/>
                        <a:ext cx="5524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61537"/>
              </p:ext>
            </p:extLst>
          </p:nvPr>
        </p:nvGraphicFramePr>
        <p:xfrm>
          <a:off x="3349625" y="5614205"/>
          <a:ext cx="1366391" cy="113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4" name="Equation" r:id="rId15" imgW="736560" imgH="609480" progId="Equation.DSMT4">
                  <p:embed/>
                </p:oleObj>
              </mc:Choice>
              <mc:Fallback>
                <p:oleObj name="Equation" r:id="rId15" imgW="736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9625" y="5614205"/>
                        <a:ext cx="1366391" cy="113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Cosmological principle(</a:t>
            </a:r>
            <a:r>
              <a:rPr lang="en-US" dirty="0" err="1" smtClean="0"/>
              <a:t>Newton&amp;Einstein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</a:t>
            </a:r>
            <a:r>
              <a:rPr lang="en-US" dirty="0" smtClean="0">
                <a:solidFill>
                  <a:srgbClr val="FF0000"/>
                </a:solidFill>
              </a:rPr>
              <a:t>oge</a:t>
            </a:r>
            <a:r>
              <a:rPr lang="en-US" dirty="0" smtClean="0"/>
              <a:t>neous universe: uniform and is the same everywhere</a:t>
            </a:r>
          </a:p>
          <a:p>
            <a:r>
              <a:rPr lang="en-US" dirty="0" smtClean="0"/>
              <a:t>Iso</a:t>
            </a:r>
            <a:r>
              <a:rPr lang="en-US" dirty="0" smtClean="0">
                <a:solidFill>
                  <a:srgbClr val="FF0000"/>
                </a:solidFill>
              </a:rPr>
              <a:t>tr</a:t>
            </a:r>
            <a:r>
              <a:rPr lang="en-US" dirty="0" smtClean="0"/>
              <a:t>opic universe: is the same in every direction</a:t>
            </a:r>
          </a:p>
          <a:p>
            <a:r>
              <a:rPr lang="en-US" dirty="0" smtClean="0"/>
              <a:t>Homogeneity implies no special point in universe. Combined with Isotropy implies that there can’t be special direction(</a:t>
            </a:r>
            <a:r>
              <a:rPr lang="en-US" i="1" dirty="0" smtClean="0">
                <a:solidFill>
                  <a:srgbClr val="FF0000"/>
                </a:solidFill>
              </a:rPr>
              <a:t>anisotropy</a:t>
            </a:r>
            <a:r>
              <a:rPr lang="en-US" dirty="0" smtClean="0"/>
              <a:t>) and special observer in the universe.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71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FLRW metric </a:t>
            </a:r>
            <a:r>
              <a:rPr lang="en-US" sz="3600" dirty="0" err="1" smtClean="0"/>
              <a:t>ansatz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sz="2400" dirty="0" err="1" smtClean="0"/>
              <a:t>Friedmann</a:t>
            </a:r>
            <a:r>
              <a:rPr lang="en-US" sz="2400" dirty="0" smtClean="0"/>
              <a:t> was the first (1922), most generic metric obeying cosmological principle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From homogeneity, we demand that </a:t>
            </a:r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77799"/>
              </p:ext>
            </p:extLst>
          </p:nvPr>
        </p:nvGraphicFramePr>
        <p:xfrm>
          <a:off x="683568" y="2132856"/>
          <a:ext cx="7721201" cy="47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Equation" r:id="rId3" imgW="3720960" imgH="228600" progId="Equation.DSMT4">
                  <p:embed/>
                </p:oleObj>
              </mc:Choice>
              <mc:Fallback>
                <p:oleObj name="Equation" r:id="rId3" imgW="372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132856"/>
                        <a:ext cx="7721201" cy="47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17913"/>
              </p:ext>
            </p:extLst>
          </p:nvPr>
        </p:nvGraphicFramePr>
        <p:xfrm>
          <a:off x="5580112" y="2669316"/>
          <a:ext cx="1512168" cy="83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name="Equation" r:id="rId5" imgW="761760" imgH="419040" progId="Equation.DSMT4">
                  <p:embed/>
                </p:oleObj>
              </mc:Choice>
              <mc:Fallback>
                <p:oleObj name="Equation" r:id="rId5" imgW="76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112" y="2669316"/>
                        <a:ext cx="1512168" cy="83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5038725" cy="16954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36773"/>
              </p:ext>
            </p:extLst>
          </p:nvPr>
        </p:nvGraphicFramePr>
        <p:xfrm>
          <a:off x="2339752" y="5268466"/>
          <a:ext cx="709116" cy="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9752" y="5268466"/>
                        <a:ext cx="709116" cy="354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39166"/>
              </p:ext>
            </p:extLst>
          </p:nvPr>
        </p:nvGraphicFramePr>
        <p:xfrm>
          <a:off x="4000251" y="5285581"/>
          <a:ext cx="7096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8"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251" y="5285581"/>
                        <a:ext cx="7096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89976"/>
              </p:ext>
            </p:extLst>
          </p:nvPr>
        </p:nvGraphicFramePr>
        <p:xfrm>
          <a:off x="5652120" y="5299868"/>
          <a:ext cx="7096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299868"/>
                        <a:ext cx="7096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5805264"/>
            <a:ext cx="6716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Picture from https://pages.uoregon.edu/jschombe/cosmo/lectures/lec15.html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154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35696" y="5733256"/>
            <a:ext cx="5112568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3D shape of Universe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(Use </a:t>
            </a:r>
            <a:r>
              <a:rPr lang="en-US" sz="2400" dirty="0" err="1" smtClean="0"/>
              <a:t>Mathematica</a:t>
            </a:r>
            <a:r>
              <a:rPr lang="en-US" sz="2400" dirty="0" smtClean="0"/>
              <a:t> to) compute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can solve to obtain</a:t>
            </a:r>
          </a:p>
          <a:p>
            <a:r>
              <a:rPr lang="en-US" sz="2400" dirty="0" smtClean="0"/>
              <a:t>By redefining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Hubble law is natural.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43149"/>
              </p:ext>
            </p:extLst>
          </p:nvPr>
        </p:nvGraphicFramePr>
        <p:xfrm>
          <a:off x="1475656" y="1556792"/>
          <a:ext cx="598066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" name="Equation" r:id="rId3" imgW="2920680" imgH="457200" progId="Equation.DSMT4">
                  <p:embed/>
                </p:oleObj>
              </mc:Choice>
              <mc:Fallback>
                <p:oleObj name="Equation" r:id="rId3" imgW="2920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556792"/>
                        <a:ext cx="5980665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05924"/>
              </p:ext>
            </p:extLst>
          </p:nvPr>
        </p:nvGraphicFramePr>
        <p:xfrm>
          <a:off x="3995935" y="2708920"/>
          <a:ext cx="20968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" name="Equation" r:id="rId5" imgW="1155600" imgH="317160" progId="Equation.DSMT4">
                  <p:embed/>
                </p:oleObj>
              </mc:Choice>
              <mc:Fallback>
                <p:oleObj name="Equation" r:id="rId5" imgW="1155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5" y="2708920"/>
                        <a:ext cx="2096873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72475"/>
              </p:ext>
            </p:extLst>
          </p:nvPr>
        </p:nvGraphicFramePr>
        <p:xfrm>
          <a:off x="2699791" y="3284984"/>
          <a:ext cx="540184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" name="Equation" r:id="rId7" imgW="2908080" imgH="736560" progId="Equation.DSMT4">
                  <p:embed/>
                </p:oleObj>
              </mc:Choice>
              <mc:Fallback>
                <p:oleObj name="Equation" r:id="rId7" imgW="2908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791" y="3284984"/>
                        <a:ext cx="5401841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7392"/>
              </p:ext>
            </p:extLst>
          </p:nvPr>
        </p:nvGraphicFramePr>
        <p:xfrm>
          <a:off x="2083023" y="4869160"/>
          <a:ext cx="5153273" cy="180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" name="Equation" r:id="rId9" imgW="2641320" imgH="927000" progId="Equation.DSMT4">
                  <p:embed/>
                </p:oleObj>
              </mc:Choice>
              <mc:Fallback>
                <p:oleObj name="Equation" r:id="rId9" imgW="26413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3023" y="4869160"/>
                        <a:ext cx="5153273" cy="1809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25742</TotalTime>
  <Words>1837</Words>
  <Application>Microsoft Office PowerPoint</Application>
  <PresentationFormat>On-screen Show (4:3)</PresentationFormat>
  <Paragraphs>310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MathType 6.0 Equation</vt:lpstr>
      <vt:lpstr>Introductory Cosmology</vt:lpstr>
      <vt:lpstr>Problems with Newtonian Cosmology </vt:lpstr>
      <vt:lpstr>Space is dark  Finite Universe with finite age!</vt:lpstr>
      <vt:lpstr>Hubble discoveries</vt:lpstr>
      <vt:lpstr>GR  spacetime lump = Universe</vt:lpstr>
      <vt:lpstr>Two more curvatures</vt:lpstr>
      <vt:lpstr>Cosmological principle(Newton&amp;Einstein)</vt:lpstr>
      <vt:lpstr>FLRW metric ansatz</vt:lpstr>
      <vt:lpstr>3D shape of Universe</vt:lpstr>
      <vt:lpstr>Solve Einstein eqn. from this metric</vt:lpstr>
      <vt:lpstr>Einstein field eqn. of FLRW metric</vt:lpstr>
      <vt:lpstr>Linear equation of state</vt:lpstr>
      <vt:lpstr>3 main eras of Universe</vt:lpstr>
      <vt:lpstr>Another era, curvature era</vt:lpstr>
      <vt:lpstr>Friedmann eqn. in density parameters</vt:lpstr>
      <vt:lpstr>Universe as a horn!</vt:lpstr>
      <vt:lpstr>Stretched horn!</vt:lpstr>
      <vt:lpstr>PowerPoint Presentation</vt:lpstr>
      <vt:lpstr>Distances in cosmology</vt:lpstr>
      <vt:lpstr>Distances in cosmology</vt:lpstr>
      <vt:lpstr>Distances in cosmology</vt:lpstr>
      <vt:lpstr>Luminosity distance</vt:lpstr>
      <vt:lpstr>Universe is accelerating with DE for z&lt;2.3</vt:lpstr>
      <vt:lpstr>Thermal History</vt:lpstr>
      <vt:lpstr>Thermodynamics in expanding Universe</vt:lpstr>
      <vt:lpstr>Number density, density, pressure</vt:lpstr>
      <vt:lpstr>PowerPoint Presentation</vt:lpstr>
      <vt:lpstr>For ultra-relativistic particles at each own equilibrium with </vt:lpstr>
      <vt:lpstr>Non-relativistic particles(gas&amp;dust) </vt:lpstr>
      <vt:lpstr>Standard Model particles</vt:lpstr>
      <vt:lpstr>Evolution of relativistic d.o.f.</vt:lpstr>
      <vt:lpstr>Evolution of relativistic d.o.f.</vt:lpstr>
      <vt:lpstr>Entropy conservation in expanding U</vt:lpstr>
      <vt:lpstr>Relativistic d.o.f. of Entropy</vt:lpstr>
      <vt:lpstr>Neutrino decoupling</vt:lpstr>
      <vt:lpstr>          Two thermal equilibria at </vt:lpstr>
      <vt:lpstr>Boltzmann equation</vt:lpstr>
      <vt:lpstr>Riccati equation</vt:lpstr>
      <vt:lpstr>WIMP miracle(???)</vt:lpstr>
      <vt:lpstr>BUT</vt:lpstr>
      <vt:lpstr>PowerPoint Presentation</vt:lpstr>
      <vt:lpstr>Recombination</vt:lpstr>
      <vt:lpstr>Recombination &amp; Photon decoupling</vt:lpstr>
      <vt:lpstr>BB Nucleosynthesis</vt:lpstr>
      <vt:lpstr>Inflation</vt:lpstr>
      <vt:lpstr>Horizons</vt:lpstr>
      <vt:lpstr>Horizon problem in conformal diagram</vt:lpstr>
      <vt:lpstr>PowerPoint Presentation</vt:lpstr>
      <vt:lpstr>PowerPoint Presentation</vt:lpstr>
      <vt:lpstr>PowerPoint Presentation</vt:lpstr>
      <vt:lpstr>PowerPoint Presentation</vt:lpstr>
      <vt:lpstr>Inflaton toy model</vt:lpstr>
      <vt:lpstr>PowerPoint Presentation</vt:lpstr>
      <vt:lpstr>Reheating</vt:lpstr>
      <vt:lpstr>Problems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Cosmology</dc:title>
  <dc:creator>15-P240TX</dc:creator>
  <cp:lastModifiedBy>15-P240TX</cp:lastModifiedBy>
  <cp:revision>236</cp:revision>
  <dcterms:created xsi:type="dcterms:W3CDTF">2023-11-02T07:49:19Z</dcterms:created>
  <dcterms:modified xsi:type="dcterms:W3CDTF">2023-12-10T17:48:14Z</dcterms:modified>
</cp:coreProperties>
</file>