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314" r:id="rId3"/>
    <p:sldId id="258" r:id="rId4"/>
    <p:sldId id="308" r:id="rId5"/>
    <p:sldId id="309" r:id="rId6"/>
    <p:sldId id="310" r:id="rId7"/>
    <p:sldId id="311" r:id="rId8"/>
    <p:sldId id="312" r:id="rId9"/>
    <p:sldId id="313" r:id="rId10"/>
    <p:sldId id="315" r:id="rId11"/>
    <p:sldId id="316" r:id="rId12"/>
    <p:sldId id="318" r:id="rId13"/>
    <p:sldId id="319" r:id="rId14"/>
    <p:sldId id="320" r:id="rId15"/>
    <p:sldId id="322" r:id="rId16"/>
    <p:sldId id="323" r:id="rId17"/>
    <p:sldId id="324" r:id="rId18"/>
    <p:sldId id="325" r:id="rId19"/>
    <p:sldId id="326" r:id="rId20"/>
    <p:sldId id="327" r:id="rId21"/>
    <p:sldId id="328" r:id="rId22"/>
    <p:sldId id="317" r:id="rId23"/>
    <p:sldId id="259" r:id="rId24"/>
    <p:sldId id="330" r:id="rId25"/>
    <p:sldId id="331" r:id="rId26"/>
    <p:sldId id="261" r:id="rId27"/>
    <p:sldId id="329" r:id="rId28"/>
    <p:sldId id="332" r:id="rId29"/>
    <p:sldId id="333" r:id="rId30"/>
    <p:sldId id="341" r:id="rId31"/>
    <p:sldId id="334" r:id="rId32"/>
    <p:sldId id="305" r:id="rId33"/>
    <p:sldId id="264" r:id="rId34"/>
    <p:sldId id="267" r:id="rId35"/>
    <p:sldId id="335" r:id="rId36"/>
    <p:sldId id="336" r:id="rId37"/>
    <p:sldId id="337" r:id="rId38"/>
    <p:sldId id="340" r:id="rId39"/>
    <p:sldId id="338" r:id="rId40"/>
    <p:sldId id="269" r:id="rId41"/>
    <p:sldId id="339" r:id="rId42"/>
    <p:sldId id="306" r:id="rId43"/>
    <p:sldId id="307" r:id="rId44"/>
    <p:sldId id="270" r:id="rId45"/>
    <p:sldId id="271" r:id="rId4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5E0EC"/>
          </a:solidFill>
        </a:fill>
      </a:tcStyle>
    </a:wholeTbl>
    <a:band2H>
      <a:tcTxStyle/>
      <a:tcStyle>
        <a:tcBdr/>
        <a:fill>
          <a:solidFill>
            <a:srgbClr val="F3F0F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FECF3"/>
          </a:solidFill>
        </a:fill>
      </a:tcStyle>
    </a:wholeTbl>
    <a:band2H>
      <a:tcTxStyle/>
      <a:tcStyle>
        <a:tcBdr/>
        <a:fill>
          <a:solidFill>
            <a:srgbClr val="F7F6F9"/>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59"/>
    <p:restoredTop sz="94565"/>
  </p:normalViewPr>
  <p:slideViewPr>
    <p:cSldViewPr snapToGrid="0">
      <p:cViewPr varScale="1">
        <p:scale>
          <a:sx n="99" d="100"/>
          <a:sy n="99" d="100"/>
        </p:scale>
        <p:origin x="11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r>
              <a:t>Point source galaxies =&gt; integrated pixels of galaxies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74776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grpSp>
        <p:nvGrpSpPr>
          <p:cNvPr id="17" name="Group 2"/>
          <p:cNvGrpSpPr/>
          <p:nvPr/>
        </p:nvGrpSpPr>
        <p:grpSpPr>
          <a:xfrm>
            <a:off x="1658937" y="1600200"/>
            <a:ext cx="6837363" cy="3200400"/>
            <a:chOff x="0" y="0"/>
            <a:chExt cx="6837361" cy="3200400"/>
          </a:xfrm>
        </p:grpSpPr>
        <p:sp>
          <p:nvSpPr>
            <p:cNvPr id="11" name="Oval 3"/>
            <p:cNvSpPr/>
            <p:nvPr/>
          </p:nvSpPr>
          <p:spPr>
            <a:xfrm flipH="1">
              <a:off x="5313361" y="-1"/>
              <a:ext cx="1524001" cy="1524001"/>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defRPr>
                  <a:latin typeface="Times New Roman"/>
                  <a:ea typeface="Times New Roman"/>
                  <a:cs typeface="Times New Roman"/>
                  <a:sym typeface="Times New Roman"/>
                </a:defRPr>
              </a:pPr>
              <a:endParaRPr/>
            </a:p>
          </p:txBody>
        </p:sp>
        <p:sp>
          <p:nvSpPr>
            <p:cNvPr id="12" name="Oval 4"/>
            <p:cNvSpPr/>
            <p:nvPr/>
          </p:nvSpPr>
          <p:spPr>
            <a:xfrm flipH="1">
              <a:off x="3522661" y="-1"/>
              <a:ext cx="1524001" cy="1524001"/>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defRPr>
                  <a:latin typeface="Times New Roman"/>
                  <a:ea typeface="Times New Roman"/>
                  <a:cs typeface="Times New Roman"/>
                  <a:sym typeface="Times New Roman"/>
                </a:defRPr>
              </a:pPr>
              <a:endParaRPr/>
            </a:p>
          </p:txBody>
        </p:sp>
        <p:sp>
          <p:nvSpPr>
            <p:cNvPr id="13" name="Oval 5"/>
            <p:cNvSpPr/>
            <p:nvPr/>
          </p:nvSpPr>
          <p:spPr>
            <a:xfrm flipH="1">
              <a:off x="1731962" y="-1"/>
              <a:ext cx="1524001" cy="1524001"/>
            </a:xfrm>
            <a:prstGeom prst="ellipse">
              <a:avLst/>
            </a:prstGeom>
            <a:noFill/>
            <a:ln w="28575" cap="flat">
              <a:solidFill>
                <a:schemeClr val="accent2"/>
              </a:solidFill>
              <a:prstDash val="solid"/>
              <a:round/>
            </a:ln>
            <a:effectLst/>
          </p:spPr>
          <p:txBody>
            <a:bodyPr wrap="square" lIns="45719" tIns="45719" rIns="45719" bIns="45719" numCol="1" anchor="ctr">
              <a:noAutofit/>
            </a:bodyPr>
            <a:lstStyle/>
            <a:p>
              <a:pPr algn="ctr">
                <a:defRPr>
                  <a:latin typeface="Times New Roman"/>
                  <a:ea typeface="Times New Roman"/>
                  <a:cs typeface="Times New Roman"/>
                  <a:sym typeface="Times New Roman"/>
                </a:defRPr>
              </a:pPr>
              <a:endParaRPr/>
            </a:p>
          </p:txBody>
        </p:sp>
        <p:sp>
          <p:nvSpPr>
            <p:cNvPr id="14" name="Oval 6"/>
            <p:cNvSpPr/>
            <p:nvPr/>
          </p:nvSpPr>
          <p:spPr>
            <a:xfrm flipH="1">
              <a:off x="1731962" y="1676400"/>
              <a:ext cx="1524001" cy="1524000"/>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defRPr>
                  <a:latin typeface="Times New Roman"/>
                  <a:ea typeface="Times New Roman"/>
                  <a:cs typeface="Times New Roman"/>
                  <a:sym typeface="Times New Roman"/>
                </a:defRPr>
              </a:pPr>
              <a:endParaRPr/>
            </a:p>
          </p:txBody>
        </p:sp>
        <p:sp>
          <p:nvSpPr>
            <p:cNvPr id="15" name="Oval 7"/>
            <p:cNvSpPr/>
            <p:nvPr/>
          </p:nvSpPr>
          <p:spPr>
            <a:xfrm flipH="1">
              <a:off x="-1" y="1676400"/>
              <a:ext cx="1524001" cy="1524000"/>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defRPr>
                  <a:latin typeface="Times New Roman"/>
                  <a:ea typeface="Times New Roman"/>
                  <a:cs typeface="Times New Roman"/>
                  <a:sym typeface="Times New Roman"/>
                </a:defRPr>
              </a:pPr>
              <a:endParaRPr/>
            </a:p>
          </p:txBody>
        </p:sp>
        <p:sp>
          <p:nvSpPr>
            <p:cNvPr id="16" name="Oval 8"/>
            <p:cNvSpPr/>
            <p:nvPr/>
          </p:nvSpPr>
          <p:spPr>
            <a:xfrm flipH="1">
              <a:off x="5313361" y="1676400"/>
              <a:ext cx="1524001" cy="1524000"/>
            </a:xfrm>
            <a:prstGeom prst="ellipse">
              <a:avLst/>
            </a:prstGeom>
            <a:noFill/>
            <a:ln w="28575" cap="flat">
              <a:solidFill>
                <a:schemeClr val="accent2"/>
              </a:solidFill>
              <a:prstDash val="solid"/>
              <a:round/>
            </a:ln>
            <a:effectLst/>
          </p:spPr>
          <p:txBody>
            <a:bodyPr wrap="square" lIns="45719" tIns="45719" rIns="45719" bIns="45719" numCol="1" anchor="ctr">
              <a:noAutofit/>
            </a:bodyPr>
            <a:lstStyle/>
            <a:p>
              <a:pPr algn="ctr">
                <a:defRPr>
                  <a:latin typeface="Times New Roman"/>
                  <a:ea typeface="Times New Roman"/>
                  <a:cs typeface="Times New Roman"/>
                  <a:sym typeface="Times New Roman"/>
                </a:defRPr>
              </a:pPr>
              <a:endParaRPr/>
            </a:p>
          </p:txBody>
        </p:sp>
      </p:grpSp>
      <p:sp>
        <p:nvSpPr>
          <p:cNvPr id="18" name="Title Text"/>
          <p:cNvSpPr txBox="1">
            <a:spLocks noGrp="1"/>
          </p:cNvSpPr>
          <p:nvPr>
            <p:ph type="title"/>
          </p:nvPr>
        </p:nvSpPr>
        <p:spPr>
          <a:xfrm>
            <a:off x="685800" y="1219200"/>
            <a:ext cx="7772400" cy="1933575"/>
          </a:xfrm>
          <a:prstGeom prst="rect">
            <a:avLst/>
          </a:prstGeom>
        </p:spPr>
        <p:txBody>
          <a:bodyPr anchor="b"/>
          <a:lstStyle>
            <a:lvl1pPr algn="r">
              <a:defRPr sz="4400"/>
            </a:lvl1pPr>
          </a:lstStyle>
          <a:p>
            <a:r>
              <a:t>Title Text</a:t>
            </a:r>
          </a:p>
        </p:txBody>
      </p:sp>
      <p:sp>
        <p:nvSpPr>
          <p:cNvPr id="19" name="Body Level One…"/>
          <p:cNvSpPr txBox="1">
            <a:spLocks noGrp="1"/>
          </p:cNvSpPr>
          <p:nvPr>
            <p:ph type="body" sz="quarter" idx="1"/>
          </p:nvPr>
        </p:nvSpPr>
        <p:spPr>
          <a:xfrm>
            <a:off x="2057400" y="3505200"/>
            <a:ext cx="6400800" cy="1752600"/>
          </a:xfrm>
          <a:prstGeom prst="rect">
            <a:avLst/>
          </a:prstGeom>
        </p:spPr>
        <p:txBody>
          <a:bodyPr/>
          <a:lstStyle>
            <a:lvl1pPr marL="0" indent="0" algn="r">
              <a:buClrTx/>
              <a:buSzTx/>
              <a:buNone/>
            </a:lvl1pPr>
            <a:lvl2pPr algn="r">
              <a:buClrTx/>
            </a:lvl2pPr>
            <a:lvl3pPr algn="r">
              <a:buClrTx/>
            </a:lvl3pPr>
            <a:lvl4pPr algn="r">
              <a:buClrTx/>
            </a:lvl4pPr>
            <a:lvl5pPr algn="r">
              <a:buClrTx/>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7" name="Title Text"/>
          <p:cNvSpPr txBox="1">
            <a:spLocks noGrp="1"/>
          </p:cNvSpPr>
          <p:nvPr>
            <p:ph type="title"/>
          </p:nvPr>
        </p:nvSpPr>
        <p:spPr>
          <a:xfrm>
            <a:off x="630237" y="457200"/>
            <a:ext cx="2949576" cy="1600200"/>
          </a:xfrm>
          <a:prstGeom prst="rect">
            <a:avLst/>
          </a:prstGeom>
        </p:spPr>
        <p:txBody>
          <a:bodyPr anchor="b"/>
          <a:lstStyle>
            <a:lvl1pPr>
              <a:defRPr sz="3200"/>
            </a:lvl1pPr>
          </a:lstStyle>
          <a:p>
            <a:r>
              <a:t>Title Text</a:t>
            </a:r>
          </a:p>
        </p:txBody>
      </p:sp>
      <p:sp>
        <p:nvSpPr>
          <p:cNvPr id="98" name="Body Level One…"/>
          <p:cNvSpPr txBox="1">
            <a:spLocks noGrp="1"/>
          </p:cNvSpPr>
          <p:nvPr>
            <p:ph type="body" sz="half" idx="1"/>
          </p:nvPr>
        </p:nvSpPr>
        <p:spPr>
          <a:xfrm>
            <a:off x="3887787" y="987425"/>
            <a:ext cx="4629151" cy="4873625"/>
          </a:xfrm>
          <a:prstGeom prst="rect">
            <a:avLst/>
          </a:prstGeom>
        </p:spPr>
        <p:txBody>
          <a:bodyPr/>
          <a:lstStyle>
            <a:lvl2pPr marL="783771" indent="-326571"/>
            <a:lvl3pPr marL="1219200" indent="-304800"/>
          </a:lstStyle>
          <a:p>
            <a:r>
              <a:t>Body Level One</a:t>
            </a:r>
          </a:p>
          <a:p>
            <a:pPr lvl="1"/>
            <a:r>
              <a:t>Body Level Two</a:t>
            </a:r>
          </a:p>
          <a:p>
            <a:pPr lvl="2"/>
            <a:r>
              <a:t>Body Level Three</a:t>
            </a:r>
          </a:p>
          <a:p>
            <a:pPr lvl="3"/>
            <a:r>
              <a:t>Body Level Four</a:t>
            </a:r>
          </a:p>
          <a:p>
            <a:pPr lvl="4"/>
            <a:r>
              <a:t>Body Level Five</a:t>
            </a:r>
          </a:p>
        </p:txBody>
      </p:sp>
      <p:sp>
        <p:nvSpPr>
          <p:cNvPr id="99" name="Text Placeholder 3"/>
          <p:cNvSpPr>
            <a:spLocks noGrp="1"/>
          </p:cNvSpPr>
          <p:nvPr>
            <p:ph type="body" sz="quarter" idx="13"/>
          </p:nvPr>
        </p:nvSpPr>
        <p:spPr>
          <a:xfrm>
            <a:off x="630237" y="2057400"/>
            <a:ext cx="2949576" cy="3811588"/>
          </a:xfrm>
          <a:prstGeom prst="rect">
            <a:avLst/>
          </a:prstGeom>
        </p:spPr>
        <p:txBody>
          <a:bodyPr/>
          <a:lstStyle/>
          <a:p>
            <a:pPr marL="0" indent="0">
              <a:spcBef>
                <a:spcPts val="300"/>
              </a:spcBef>
              <a:buClrTx/>
              <a:buSzTx/>
              <a:buNone/>
              <a:defRPr sz="1600"/>
            </a:pPr>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630237" y="457200"/>
            <a:ext cx="2949576" cy="1600200"/>
          </a:xfrm>
          <a:prstGeom prst="rect">
            <a:avLst/>
          </a:prstGeom>
        </p:spPr>
        <p:txBody>
          <a:bodyPr anchor="b"/>
          <a:lstStyle>
            <a:lvl1pPr>
              <a:defRPr sz="3200"/>
            </a:lvl1pPr>
          </a:lstStyle>
          <a:p>
            <a:r>
              <a:t>Title Text</a:t>
            </a:r>
          </a:p>
        </p:txBody>
      </p:sp>
      <p:sp>
        <p:nvSpPr>
          <p:cNvPr id="108" name="Picture Placeholder 2"/>
          <p:cNvSpPr>
            <a:spLocks noGrp="1"/>
          </p:cNvSpPr>
          <p:nvPr>
            <p:ph type="pic" sz="half" idx="13"/>
          </p:nvPr>
        </p:nvSpPr>
        <p:spPr>
          <a:xfrm>
            <a:off x="3887787" y="987425"/>
            <a:ext cx="4629151" cy="4873625"/>
          </a:xfrm>
          <a:prstGeom prst="rect">
            <a:avLst/>
          </a:prstGeom>
        </p:spPr>
        <p:txBody>
          <a:bodyPr lIns="91439" rIns="91439">
            <a:noAutofit/>
          </a:bodyPr>
          <a:lstStyle/>
          <a:p>
            <a:endParaRPr/>
          </a:p>
        </p:txBody>
      </p:sp>
      <p:sp>
        <p:nvSpPr>
          <p:cNvPr id="109" name="Body Level One…"/>
          <p:cNvSpPr txBox="1">
            <a:spLocks noGrp="1"/>
          </p:cNvSpPr>
          <p:nvPr>
            <p:ph type="body" sz="quarter" idx="1"/>
          </p:nvPr>
        </p:nvSpPr>
        <p:spPr>
          <a:xfrm>
            <a:off x="630237" y="2057400"/>
            <a:ext cx="2949576" cy="3811588"/>
          </a:xfrm>
          <a:prstGeom prst="rect">
            <a:avLst/>
          </a:prstGeom>
        </p:spPr>
        <p:txBody>
          <a:bodyPr/>
          <a:lstStyle>
            <a:lvl1pPr marL="0" indent="0">
              <a:spcBef>
                <a:spcPts val="300"/>
              </a:spcBef>
              <a:buClrTx/>
              <a:buSzTx/>
              <a:buNone/>
              <a:defRPr sz="1600"/>
            </a:lvl1pPr>
            <a:lvl2pPr marL="0" indent="457200">
              <a:spcBef>
                <a:spcPts val="300"/>
              </a:spcBef>
              <a:buClrTx/>
              <a:buSzTx/>
              <a:buNone/>
              <a:defRPr sz="1600"/>
            </a:lvl2pPr>
            <a:lvl3pPr marL="0" indent="914400">
              <a:spcBef>
                <a:spcPts val="300"/>
              </a:spcBef>
              <a:buClrTx/>
              <a:buSzTx/>
              <a:buNone/>
              <a:defRPr sz="1600"/>
            </a:lvl3pPr>
            <a:lvl4pPr marL="0" indent="1371600">
              <a:spcBef>
                <a:spcPts val="300"/>
              </a:spcBef>
              <a:buClrTx/>
              <a:buSzTx/>
              <a:buNone/>
              <a:defRPr sz="1600"/>
            </a:lvl4pPr>
            <a:lvl5pPr marL="0" indent="1828800">
              <a:spcBef>
                <a:spcPts val="300"/>
              </a:spcBef>
              <a:buClrTx/>
              <a:buSzTx/>
              <a:buNone/>
              <a:defRPr sz="1600"/>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7" name="Title Text"/>
          <p:cNvSpPr txBox="1">
            <a:spLocks noGrp="1"/>
          </p:cNvSpPr>
          <p:nvPr>
            <p:ph type="title"/>
          </p:nvPr>
        </p:nvSpPr>
        <p:spPr>
          <a:xfrm>
            <a:off x="685800" y="1219200"/>
            <a:ext cx="7772400" cy="1933575"/>
          </a:xfrm>
          <a:prstGeom prst="rect">
            <a:avLst/>
          </a:prstGeom>
        </p:spPr>
        <p:txBody>
          <a:bodyPr anchor="b"/>
          <a:lstStyle>
            <a:lvl1pPr algn="r">
              <a:defRPr sz="4400"/>
            </a:lvl1pPr>
          </a:lstStyle>
          <a:p>
            <a:r>
              <a:t>Title Text</a:t>
            </a:r>
          </a:p>
        </p:txBody>
      </p:sp>
      <p:sp>
        <p:nvSpPr>
          <p:cNvPr id="28" name="Body Level One…"/>
          <p:cNvSpPr txBox="1">
            <a:spLocks noGrp="1"/>
          </p:cNvSpPr>
          <p:nvPr>
            <p:ph type="body" sz="quarter" idx="1"/>
          </p:nvPr>
        </p:nvSpPr>
        <p:spPr>
          <a:xfrm>
            <a:off x="2057400" y="3505200"/>
            <a:ext cx="6400800" cy="1752600"/>
          </a:xfrm>
          <a:prstGeom prst="rect">
            <a:avLst/>
          </a:prstGeom>
        </p:spPr>
        <p:txBody>
          <a:bodyPr/>
          <a:lstStyle>
            <a:lvl1pPr marL="0" indent="0" algn="r">
              <a:buClrTx/>
              <a:buSzTx/>
              <a:buNone/>
            </a:lvl1pPr>
            <a:lvl2pPr algn="r">
              <a:buClrTx/>
            </a:lvl2pPr>
            <a:lvl3pPr algn="r">
              <a:buClrTx/>
            </a:lvl3pPr>
            <a:lvl4pPr algn="r">
              <a:buClrTx/>
            </a:lvl4pPr>
            <a:lvl5pPr algn="r">
              <a:buClrTx/>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6" name="Title Text"/>
          <p:cNvSpPr txBox="1">
            <a:spLocks noGrp="1"/>
          </p:cNvSpPr>
          <p:nvPr>
            <p:ph type="title"/>
          </p:nvPr>
        </p:nvSpPr>
        <p:spPr>
          <a:prstGeom prst="rect">
            <a:avLst/>
          </a:prstGeom>
        </p:spPr>
        <p:txBody>
          <a:bodyPr/>
          <a:lstStyle/>
          <a:p>
            <a:r>
              <a:t>Title Text</a:t>
            </a:r>
          </a:p>
        </p:txBody>
      </p:sp>
      <p:sp>
        <p:nvSpPr>
          <p:cNvPr id="3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45" name="Title Text"/>
          <p:cNvSpPr txBox="1">
            <a:spLocks noGrp="1"/>
          </p:cNvSpPr>
          <p:nvPr>
            <p:ph type="title"/>
          </p:nvPr>
        </p:nvSpPr>
        <p:spPr>
          <a:prstGeom prst="rect">
            <a:avLst/>
          </a:prstGeom>
        </p:spPr>
        <p:txBody>
          <a:bodyPr/>
          <a:lstStyle/>
          <a:p>
            <a:r>
              <a:t>Title Text</a:t>
            </a:r>
          </a:p>
        </p:txBody>
      </p:sp>
      <p:sp>
        <p:nvSpPr>
          <p:cNvPr id="4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4" name="Title Text"/>
          <p:cNvSpPr txBox="1">
            <a:spLocks noGrp="1"/>
          </p:cNvSpPr>
          <p:nvPr>
            <p:ph type="title"/>
          </p:nvPr>
        </p:nvSpPr>
        <p:spPr>
          <a:xfrm>
            <a:off x="623887" y="1709738"/>
            <a:ext cx="7886701" cy="2852737"/>
          </a:xfrm>
          <a:prstGeom prst="rect">
            <a:avLst/>
          </a:prstGeom>
        </p:spPr>
        <p:txBody>
          <a:bodyPr anchor="b"/>
          <a:lstStyle>
            <a:lvl1pPr>
              <a:defRPr sz="6000"/>
            </a:lvl1pPr>
          </a:lstStyle>
          <a:p>
            <a:r>
              <a:t>Title Text</a:t>
            </a:r>
          </a:p>
        </p:txBody>
      </p:sp>
      <p:sp>
        <p:nvSpPr>
          <p:cNvPr id="55" name="Body Level One…"/>
          <p:cNvSpPr txBox="1">
            <a:spLocks noGrp="1"/>
          </p:cNvSpPr>
          <p:nvPr>
            <p:ph type="body" sz="quarter" idx="1"/>
          </p:nvPr>
        </p:nvSpPr>
        <p:spPr>
          <a:xfrm>
            <a:off x="623887" y="4589462"/>
            <a:ext cx="7886701" cy="1500188"/>
          </a:xfrm>
          <a:prstGeom prst="rect">
            <a:avLst/>
          </a:prstGeom>
        </p:spPr>
        <p:txBody>
          <a:bodyPr/>
          <a:lstStyle>
            <a:lvl1pPr marL="0" indent="0">
              <a:spcBef>
                <a:spcPts val="500"/>
              </a:spcBef>
              <a:buClrTx/>
              <a:buSzTx/>
              <a:buNone/>
              <a:defRPr sz="2400"/>
            </a:lvl1pPr>
            <a:lvl2pPr marL="0" indent="457200">
              <a:spcBef>
                <a:spcPts val="500"/>
              </a:spcBef>
              <a:buClrTx/>
              <a:buSzTx/>
              <a:buNone/>
              <a:defRPr sz="2400"/>
            </a:lvl2pPr>
            <a:lvl3pPr marL="0" indent="914400">
              <a:spcBef>
                <a:spcPts val="500"/>
              </a:spcBef>
              <a:buClrTx/>
              <a:buSzTx/>
              <a:buNone/>
              <a:defRPr sz="2400"/>
            </a:lvl3pPr>
            <a:lvl4pPr marL="0" indent="1371600">
              <a:spcBef>
                <a:spcPts val="500"/>
              </a:spcBef>
              <a:buClrTx/>
              <a:buSzTx/>
              <a:buNone/>
              <a:defRPr sz="2400"/>
            </a:lvl4pPr>
            <a:lvl5pPr marL="0" indent="1828800">
              <a:spcBef>
                <a:spcPts val="500"/>
              </a:spcBef>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3" name="Title Text"/>
          <p:cNvSpPr txBox="1">
            <a:spLocks noGrp="1"/>
          </p:cNvSpPr>
          <p:nvPr>
            <p:ph type="title"/>
          </p:nvPr>
        </p:nvSpPr>
        <p:spPr>
          <a:prstGeom prst="rect">
            <a:avLst/>
          </a:prstGeom>
        </p:spPr>
        <p:txBody>
          <a:bodyPr/>
          <a:lstStyle/>
          <a:p>
            <a:r>
              <a:t>Title Text</a:t>
            </a:r>
          </a:p>
        </p:txBody>
      </p:sp>
      <p:sp>
        <p:nvSpPr>
          <p:cNvPr id="64" name="Body Level One…"/>
          <p:cNvSpPr txBox="1">
            <a:spLocks noGrp="1"/>
          </p:cNvSpPr>
          <p:nvPr>
            <p:ph type="body" sz="half" idx="1"/>
          </p:nvPr>
        </p:nvSpPr>
        <p:spPr>
          <a:xfrm>
            <a:off x="457200" y="1600200"/>
            <a:ext cx="4038600" cy="45307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30237" y="365125"/>
            <a:ext cx="7886701" cy="1325563"/>
          </a:xfrm>
          <a:prstGeom prst="rect">
            <a:avLst/>
          </a:prstGeom>
        </p:spPr>
        <p:txBody>
          <a:bodyPr/>
          <a:lstStyle/>
          <a:p>
            <a:r>
              <a:t>Title Text</a:t>
            </a:r>
          </a:p>
        </p:txBody>
      </p:sp>
      <p:sp>
        <p:nvSpPr>
          <p:cNvPr id="73" name="Body Level One…"/>
          <p:cNvSpPr txBox="1">
            <a:spLocks noGrp="1"/>
          </p:cNvSpPr>
          <p:nvPr>
            <p:ph type="body" sz="quarter" idx="1"/>
          </p:nvPr>
        </p:nvSpPr>
        <p:spPr>
          <a:xfrm>
            <a:off x="630237" y="1681163"/>
            <a:ext cx="3868739" cy="823913"/>
          </a:xfrm>
          <a:prstGeom prst="rect">
            <a:avLst/>
          </a:prstGeom>
        </p:spPr>
        <p:txBody>
          <a:bodyPr anchor="b"/>
          <a:lstStyle>
            <a:lvl1pPr marL="0" indent="0">
              <a:spcBef>
                <a:spcPts val="500"/>
              </a:spcBef>
              <a:buClrTx/>
              <a:buSzTx/>
              <a:buNone/>
              <a:defRPr sz="2400" b="1"/>
            </a:lvl1pPr>
            <a:lvl2pPr marL="0" indent="457200">
              <a:spcBef>
                <a:spcPts val="500"/>
              </a:spcBef>
              <a:buClrTx/>
              <a:buSzTx/>
              <a:buNone/>
              <a:defRPr sz="2400" b="1"/>
            </a:lvl2pPr>
            <a:lvl3pPr marL="0" indent="914400">
              <a:spcBef>
                <a:spcPts val="500"/>
              </a:spcBef>
              <a:buClrTx/>
              <a:buSzTx/>
              <a:buNone/>
              <a:defRPr sz="2400" b="1"/>
            </a:lvl3pPr>
            <a:lvl4pPr marL="0" indent="1371600">
              <a:spcBef>
                <a:spcPts val="500"/>
              </a:spcBef>
              <a:buClrTx/>
              <a:buSzTx/>
              <a:buNone/>
              <a:defRPr sz="2400" b="1"/>
            </a:lvl4pPr>
            <a:lvl5pPr marL="0" indent="1828800">
              <a:spcBef>
                <a:spcPts val="500"/>
              </a:spcBef>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4" name="Text Placeholder 4"/>
          <p:cNvSpPr>
            <a:spLocks noGrp="1"/>
          </p:cNvSpPr>
          <p:nvPr>
            <p:ph type="body" sz="quarter" idx="13"/>
          </p:nvPr>
        </p:nvSpPr>
        <p:spPr>
          <a:xfrm>
            <a:off x="4629150" y="1681163"/>
            <a:ext cx="3887788" cy="823913"/>
          </a:xfrm>
          <a:prstGeom prst="rect">
            <a:avLst/>
          </a:prstGeom>
        </p:spPr>
        <p:txBody>
          <a:bodyPr anchor="b"/>
          <a:lstStyle/>
          <a:p>
            <a:pPr marL="0" indent="0">
              <a:spcBef>
                <a:spcPts val="500"/>
              </a:spcBef>
              <a:buClrTx/>
              <a:buSzTx/>
              <a:buNone/>
              <a:defRPr sz="2400" b="1"/>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2" name="Title Text"/>
          <p:cNvSpPr txBox="1">
            <a:spLocks noGrp="1"/>
          </p:cNvSpPr>
          <p:nvPr>
            <p:ph type="title"/>
          </p:nvPr>
        </p:nvSpPr>
        <p:spPr>
          <a:prstGeom prst="rect">
            <a:avLst/>
          </a:prstGeom>
        </p:spPr>
        <p:txBody>
          <a:bodyPr/>
          <a:lstStyle/>
          <a:p>
            <a:r>
              <a:t>Title Text</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5000">
              <a:srgbClr val="FBFAFC"/>
            </a:gs>
            <a:gs pos="74000">
              <a:srgbClr val="DFD6E8"/>
            </a:gs>
            <a:gs pos="83000">
              <a:srgbClr val="DFD6E8"/>
            </a:gs>
            <a:gs pos="100000">
              <a:srgbClr val="E9E3EF"/>
            </a:gs>
          </a:gsLst>
          <a:lin ang="5400000" scaled="0"/>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30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41397" y="6248400"/>
            <a:ext cx="245404" cy="226986"/>
          </a:xfrm>
          <a:prstGeom prst="rect">
            <a:avLst/>
          </a:prstGeom>
          <a:ln w="12700">
            <a:miter lim="400000"/>
          </a:ln>
        </p:spPr>
        <p:txBody>
          <a:bodyPr wrap="none" lIns="45719" rIns="45719">
            <a:spAutoFit/>
          </a:bodyPr>
          <a:lstStyle>
            <a:lvl1pPr algn="r">
              <a:defRPr sz="10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3800" b="0" i="0" u="none" strike="noStrike" cap="none" spc="0" baseline="0">
          <a:solidFill>
            <a:srgbClr val="40008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3800" b="0" i="0" u="none" strike="noStrike" cap="none" spc="0" baseline="0">
          <a:solidFill>
            <a:srgbClr val="40008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3800" b="0" i="0" u="none" strike="noStrike" cap="none" spc="0" baseline="0">
          <a:solidFill>
            <a:srgbClr val="40008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3800" b="0" i="0" u="none" strike="noStrike" cap="none" spc="0" baseline="0">
          <a:solidFill>
            <a:srgbClr val="40008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3800" b="0" i="0" u="none" strike="noStrike" cap="none" spc="0" baseline="0">
          <a:solidFill>
            <a:srgbClr val="400080"/>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3800" b="0" i="0" u="none" strike="noStrike" cap="none" spc="0" baseline="0">
          <a:solidFill>
            <a:srgbClr val="400080"/>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3800" b="0" i="0" u="none" strike="noStrike" cap="none" spc="0" baseline="0">
          <a:solidFill>
            <a:srgbClr val="400080"/>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3800" b="0" i="0" u="none" strike="noStrike" cap="none" spc="0" baseline="0">
          <a:solidFill>
            <a:srgbClr val="400080"/>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3800" b="0" i="0" u="none" strike="noStrike" cap="none" spc="0" baseline="0">
          <a:solidFill>
            <a:srgbClr val="40008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
          <a:schemeClr val="accent1"/>
        </a:buClr>
        <a:buSzPct val="100000"/>
        <a:buFontTx/>
        <a:buChar char="●"/>
        <a:tabLst/>
        <a:defRPr sz="3200" b="0" i="0" u="none" strike="noStrike" cap="none" spc="0" baseline="0">
          <a:solidFill>
            <a:srgbClr val="000000"/>
          </a:solidFill>
          <a:uFillTx/>
          <a:latin typeface="+mn-lt"/>
          <a:ea typeface="+mn-ea"/>
          <a:cs typeface="+mn-cs"/>
          <a:sym typeface="Arial"/>
        </a:defRPr>
      </a:lvl1pPr>
      <a:lvl2pPr marL="795866" marR="0" indent="-338666" algn="l" defTabSz="914400" rtl="0" latinLnBrk="0">
        <a:lnSpc>
          <a:spcPct val="100000"/>
        </a:lnSpc>
        <a:spcBef>
          <a:spcPts val="700"/>
        </a:spcBef>
        <a:spcAft>
          <a:spcPts val="0"/>
        </a:spcAft>
        <a:buClr>
          <a:schemeClr val="accent1"/>
        </a:buClr>
        <a:buSzPct val="100000"/>
        <a:buFontTx/>
        <a:buChar char="○"/>
        <a:tabLst/>
        <a:defRPr sz="3200" b="0" i="0" u="none" strike="noStrike" cap="none" spc="0" baseline="0">
          <a:solidFill>
            <a:srgbClr val="000000"/>
          </a:solidFill>
          <a:uFillTx/>
          <a:latin typeface="+mn-lt"/>
          <a:ea typeface="+mn-ea"/>
          <a:cs typeface="+mn-cs"/>
          <a:sym typeface="Arial"/>
        </a:defRPr>
      </a:lvl2pPr>
      <a:lvl3pPr marL="1232452" marR="0" indent="-318052" algn="l" defTabSz="914400" rtl="0" latinLnBrk="0">
        <a:lnSpc>
          <a:spcPct val="100000"/>
        </a:lnSpc>
        <a:spcBef>
          <a:spcPts val="700"/>
        </a:spcBef>
        <a:spcAft>
          <a:spcPts val="0"/>
        </a:spcAft>
        <a:buClr>
          <a:schemeClr val="accent1"/>
        </a:buClr>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
          <a:schemeClr val="accent1"/>
        </a:buClr>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
          <a:schemeClr val="accent1"/>
        </a:buClr>
        <a:buSzPct val="100000"/>
        <a:buFontTx/>
        <a:buChar char="•"/>
        <a:tabLst/>
        <a:defRPr sz="3200" b="0" i="0" u="none" strike="noStrike" cap="none" spc="0" baseline="0">
          <a:solidFill>
            <a:srgbClr val="000000"/>
          </a:solidFill>
          <a:uFillTx/>
          <a:latin typeface="+mn-lt"/>
          <a:ea typeface="+mn-ea"/>
          <a:cs typeface="+mn-cs"/>
          <a:sym typeface="Arial"/>
        </a:defRPr>
      </a:lvl5pPr>
      <a:lvl6pPr marL="2692400" marR="0" indent="-406400" algn="l" defTabSz="914400" rtl="0" latinLnBrk="0">
        <a:lnSpc>
          <a:spcPct val="100000"/>
        </a:lnSpc>
        <a:spcBef>
          <a:spcPts val="700"/>
        </a:spcBef>
        <a:spcAft>
          <a:spcPts val="0"/>
        </a:spcAft>
        <a:buClr>
          <a:schemeClr val="accent1"/>
        </a:buClr>
        <a:buSzPct val="100000"/>
        <a:buFontTx/>
        <a:buChar char="•"/>
        <a:tabLst/>
        <a:defRPr sz="3200" b="0" i="0" u="none" strike="noStrike" cap="none" spc="0" baseline="0">
          <a:solidFill>
            <a:srgbClr val="000000"/>
          </a:solidFill>
          <a:uFillTx/>
          <a:latin typeface="+mn-lt"/>
          <a:ea typeface="+mn-ea"/>
          <a:cs typeface="+mn-cs"/>
          <a:sym typeface="Arial"/>
        </a:defRPr>
      </a:lvl6pPr>
      <a:lvl7pPr marL="3149600" marR="0" indent="-406400" algn="l" defTabSz="914400" rtl="0" latinLnBrk="0">
        <a:lnSpc>
          <a:spcPct val="100000"/>
        </a:lnSpc>
        <a:spcBef>
          <a:spcPts val="700"/>
        </a:spcBef>
        <a:spcAft>
          <a:spcPts val="0"/>
        </a:spcAft>
        <a:buClr>
          <a:schemeClr val="accent1"/>
        </a:buClr>
        <a:buSzPct val="100000"/>
        <a:buFontTx/>
        <a:buChar char="•"/>
        <a:tabLst/>
        <a:defRPr sz="3200" b="0" i="0" u="none" strike="noStrike" cap="none" spc="0" baseline="0">
          <a:solidFill>
            <a:srgbClr val="000000"/>
          </a:solidFill>
          <a:uFillTx/>
          <a:latin typeface="+mn-lt"/>
          <a:ea typeface="+mn-ea"/>
          <a:cs typeface="+mn-cs"/>
          <a:sym typeface="Arial"/>
        </a:defRPr>
      </a:lvl7pPr>
      <a:lvl8pPr marL="3606800" marR="0" indent="-406400" algn="l" defTabSz="914400" rtl="0" latinLnBrk="0">
        <a:lnSpc>
          <a:spcPct val="100000"/>
        </a:lnSpc>
        <a:spcBef>
          <a:spcPts val="700"/>
        </a:spcBef>
        <a:spcAft>
          <a:spcPts val="0"/>
        </a:spcAft>
        <a:buClr>
          <a:schemeClr val="accent1"/>
        </a:buClr>
        <a:buSzPct val="100000"/>
        <a:buFontTx/>
        <a:buChar char="•"/>
        <a:tabLst/>
        <a:defRPr sz="3200" b="0" i="0" u="none" strike="noStrike" cap="none" spc="0" baseline="0">
          <a:solidFill>
            <a:srgbClr val="000000"/>
          </a:solidFill>
          <a:uFillTx/>
          <a:latin typeface="+mn-lt"/>
          <a:ea typeface="+mn-ea"/>
          <a:cs typeface="+mn-cs"/>
          <a:sym typeface="Arial"/>
        </a:defRPr>
      </a:lvl8pPr>
      <a:lvl9pPr marL="4064000" marR="0" indent="-406400" algn="l" defTabSz="914400" rtl="0" latinLnBrk="0">
        <a:lnSpc>
          <a:spcPct val="100000"/>
        </a:lnSpc>
        <a:spcBef>
          <a:spcPts val="700"/>
        </a:spcBef>
        <a:spcAft>
          <a:spcPts val="0"/>
        </a:spcAft>
        <a:buClr>
          <a:schemeClr val="accent1"/>
        </a:buClr>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8.png"/><Relationship Id="rId2"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jpeg"/><Relationship Id="rId7"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g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4.xml"/><Relationship Id="rId5" Type="http://schemas.openxmlformats.org/officeDocument/2006/relationships/image" Target="../media/image100.jpe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xml"/><Relationship Id="rId5" Type="http://schemas.openxmlformats.org/officeDocument/2006/relationships/image" Target="../media/image122.png"/><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 Id="rId5" Type="http://schemas.openxmlformats.org/officeDocument/2006/relationships/image" Target="../media/image126.png"/><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40.png"/><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xml"/><Relationship Id="rId5" Type="http://schemas.openxmlformats.org/officeDocument/2006/relationships/image" Target="../media/image138.png"/><Relationship Id="rId4" Type="http://schemas.openxmlformats.org/officeDocument/2006/relationships/image" Target="../media/image137.png"/></Relationships>
</file>

<file path=ppt/slides/_rels/slide4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lide Background Fill"/>
          <p:cNvSpPr/>
          <p:nvPr/>
        </p:nvSpPr>
        <p:spPr>
          <a:xfrm>
            <a:off x="2288" y="0"/>
            <a:ext cx="9141712" cy="6858000"/>
          </a:xfrm>
          <a:prstGeom prst="rect">
            <a:avLst/>
          </a:prstGeom>
          <a:ln w="12700">
            <a:miter lim="400000"/>
          </a:ln>
        </p:spPr>
        <p:txBody>
          <a:bodyPr lIns="45719" rIns="45719" anchor="ctr"/>
          <a:lstStyle/>
          <a:p>
            <a:pPr algn="ctr">
              <a:defRPr>
                <a:solidFill>
                  <a:schemeClr val="accent3">
                    <a:lumOff val="44000"/>
                  </a:schemeClr>
                </a:solidFill>
              </a:defRPr>
            </a:pPr>
            <a:endParaRPr/>
          </a:p>
        </p:txBody>
      </p:sp>
      <p:sp>
        <p:nvSpPr>
          <p:cNvPr id="120" name="Color Cover"/>
          <p:cNvSpPr/>
          <p:nvPr/>
        </p:nvSpPr>
        <p:spPr>
          <a:xfrm>
            <a:off x="-128022" y="61956"/>
            <a:ext cx="9141712" cy="6858000"/>
          </a:xfrm>
          <a:prstGeom prst="rect">
            <a:avLst/>
          </a:prstGeom>
          <a:solidFill>
            <a:srgbClr val="808080"/>
          </a:solidFill>
          <a:ln w="12700">
            <a:miter lim="400000"/>
          </a:ln>
        </p:spPr>
        <p:txBody>
          <a:bodyPr lIns="45719" rIns="45719" anchor="ctr"/>
          <a:lstStyle/>
          <a:p>
            <a:pPr algn="ctr">
              <a:defRPr>
                <a:solidFill>
                  <a:schemeClr val="accent3">
                    <a:lumOff val="44000"/>
                  </a:schemeClr>
                </a:solidFill>
              </a:defRPr>
            </a:pPr>
            <a:endParaRPr/>
          </a:p>
        </p:txBody>
      </p:sp>
      <p:grpSp>
        <p:nvGrpSpPr>
          <p:cNvPr id="123" name="Group 141"/>
          <p:cNvGrpSpPr/>
          <p:nvPr/>
        </p:nvGrpSpPr>
        <p:grpSpPr>
          <a:xfrm>
            <a:off x="-457201" y="-61956"/>
            <a:ext cx="9598918" cy="3614869"/>
            <a:chOff x="-457201" y="0"/>
            <a:chExt cx="9598916" cy="3614868"/>
          </a:xfrm>
        </p:grpSpPr>
        <p:sp>
          <p:nvSpPr>
            <p:cNvPr id="121" name="Color"/>
            <p:cNvSpPr/>
            <p:nvPr/>
          </p:nvSpPr>
          <p:spPr>
            <a:xfrm>
              <a:off x="-1" y="0"/>
              <a:ext cx="9141716" cy="3490956"/>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122" name="Color"/>
            <p:cNvSpPr/>
            <p:nvPr/>
          </p:nvSpPr>
          <p:spPr>
            <a:xfrm>
              <a:off x="-457201" y="123912"/>
              <a:ext cx="9141716" cy="3490956"/>
            </a:xfrm>
            <a:prstGeom prst="rect">
              <a:avLst/>
            </a:prstGeom>
            <a:solidFill>
              <a:schemeClr val="accent6">
                <a:alpha val="30000"/>
              </a:scheme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defRPr>
              </a:pPr>
              <a:endParaRPr dirty="0"/>
            </a:p>
          </p:txBody>
        </p:sp>
      </p:grpSp>
      <p:sp>
        <p:nvSpPr>
          <p:cNvPr id="134" name="Rectangle 3"/>
          <p:cNvSpPr txBox="1">
            <a:spLocks noGrp="1"/>
          </p:cNvSpPr>
          <p:nvPr>
            <p:ph type="body" sz="quarter" idx="1"/>
          </p:nvPr>
        </p:nvSpPr>
        <p:spPr>
          <a:xfrm>
            <a:off x="700102" y="3949622"/>
            <a:ext cx="8087059" cy="2487213"/>
          </a:xfrm>
          <a:prstGeom prst="rect">
            <a:avLst/>
          </a:prstGeom>
        </p:spPr>
        <p:txBody>
          <a:bodyPr anchor="ctr"/>
          <a:lstStyle>
            <a:lvl1pPr algn="l">
              <a:spcBef>
                <a:spcPts val="1000"/>
              </a:spcBef>
              <a:defRPr>
                <a:solidFill>
                  <a:srgbClr val="400080"/>
                </a:solidFill>
                <a:latin typeface="Helvetica Neue"/>
                <a:ea typeface="Helvetica Neue"/>
                <a:cs typeface="Helvetica Neue"/>
                <a:sym typeface="Helvetica Neue"/>
              </a:defRPr>
            </a:lvl1pPr>
          </a:lstStyle>
          <a:p>
            <a:r>
              <a:rPr dirty="0" err="1">
                <a:latin typeface="TH SarabunPSK" panose="020B0500040200020003" pitchFamily="34" charset="-34"/>
                <a:cs typeface="TH SarabunPSK" panose="020B0500040200020003" pitchFamily="34" charset="-34"/>
              </a:rPr>
              <a:t>Anut</a:t>
            </a:r>
            <a:r>
              <a:rPr dirty="0">
                <a:latin typeface="TH SarabunPSK" panose="020B0500040200020003" pitchFamily="34" charset="-34"/>
                <a:cs typeface="TH SarabunPSK" panose="020B0500040200020003" pitchFamily="34" charset="-34"/>
              </a:rPr>
              <a:t> </a:t>
            </a:r>
            <a:r>
              <a:rPr dirty="0" err="1">
                <a:latin typeface="TH SarabunPSK" panose="020B0500040200020003" pitchFamily="34" charset="-34"/>
                <a:cs typeface="TH SarabunPSK" panose="020B0500040200020003" pitchFamily="34" charset="-34"/>
              </a:rPr>
              <a:t>Sangka</a:t>
            </a:r>
            <a:r>
              <a:rPr lang="en-US" dirty="0">
                <a:latin typeface="TH SarabunPSK" panose="020B0500040200020003" pitchFamily="34" charset="-34"/>
                <a:cs typeface="TH SarabunPSK" panose="020B0500040200020003" pitchFamily="34" charset="-34"/>
              </a:rPr>
              <a:t> in cooperation with ICG, NARIT and </a:t>
            </a:r>
            <a:r>
              <a:rPr lang="en-US" dirty="0" err="1">
                <a:latin typeface="TH SarabunPSK" panose="020B0500040200020003" pitchFamily="34" charset="-34"/>
                <a:cs typeface="TH SarabunPSK" panose="020B0500040200020003" pitchFamily="34" charset="-34"/>
              </a:rPr>
              <a:t>MeerKAT</a:t>
            </a:r>
            <a:endParaRPr dirty="0">
              <a:latin typeface="TH SarabunPSK" panose="020B0500040200020003" pitchFamily="34" charset="-34"/>
              <a:cs typeface="TH SarabunPSK" panose="020B0500040200020003" pitchFamily="34" charset="-34"/>
            </a:endParaRPr>
          </a:p>
        </p:txBody>
      </p:sp>
      <p:sp>
        <p:nvSpPr>
          <p:cNvPr id="135" name="Text Box 4"/>
          <p:cNvSpPr txBox="1"/>
          <p:nvPr/>
        </p:nvSpPr>
        <p:spPr>
          <a:xfrm>
            <a:off x="745822" y="5815643"/>
            <a:ext cx="4861561" cy="4015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2000">
                <a:latin typeface="Helvetica Neue"/>
                <a:ea typeface="Helvetica Neue"/>
                <a:cs typeface="Helvetica Neue"/>
                <a:sym typeface="Helvetica Neue"/>
              </a:defRPr>
            </a:pPr>
            <a:endParaRPr b="1" dirty="0"/>
          </a:p>
        </p:txBody>
      </p:sp>
      <p:sp>
        <p:nvSpPr>
          <p:cNvPr id="2" name="TextBox 1">
            <a:extLst>
              <a:ext uri="{FF2B5EF4-FFF2-40B4-BE49-F238E27FC236}">
                <a16:creationId xmlns:a16="http://schemas.microsoft.com/office/drawing/2014/main" id="{9230474E-BB12-7E84-4F48-2831CE84CE04}"/>
              </a:ext>
            </a:extLst>
          </p:cNvPr>
          <p:cNvSpPr txBox="1"/>
          <p:nvPr/>
        </p:nvSpPr>
        <p:spPr>
          <a:xfrm>
            <a:off x="130310" y="640783"/>
            <a:ext cx="655728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HI-Weak Lensing 2-Point Statistics, Synergies </a:t>
            </a:r>
          </a:p>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and Challenges</a:t>
            </a:r>
          </a:p>
        </p:txBody>
      </p:sp>
      <p:pic>
        <p:nvPicPr>
          <p:cNvPr id="1026" name="Picture 2">
            <a:extLst>
              <a:ext uri="{FF2B5EF4-FFF2-40B4-BE49-F238E27FC236}">
                <a16:creationId xmlns:a16="http://schemas.microsoft.com/office/drawing/2014/main" id="{3719A546-42EA-E295-4C32-B05381733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880" y="131457"/>
            <a:ext cx="2316960" cy="2316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7E15-3253-D13E-8FBE-309E3D779FD3}"/>
              </a:ext>
            </a:extLst>
          </p:cNvPr>
          <p:cNvSpPr>
            <a:spLocks noGrp="1"/>
          </p:cNvSpPr>
          <p:nvPr>
            <p:ph type="title"/>
          </p:nvPr>
        </p:nvSpPr>
        <p:spPr>
          <a:xfrm>
            <a:off x="674370" y="36511"/>
            <a:ext cx="7600950" cy="690564"/>
          </a:xfrm>
        </p:spPr>
        <p:txBody>
          <a:bodyPr/>
          <a:lstStyle/>
          <a:p>
            <a:pPr algn="ctr"/>
            <a:r>
              <a:rPr lang="en-US" dirty="0">
                <a:latin typeface="TH SarabunPSK" panose="020B0500040200020003" pitchFamily="34" charset="-34"/>
                <a:cs typeface="TH SarabunPSK" panose="020B0500040200020003" pitchFamily="34" charset="-34"/>
              </a:rPr>
              <a:t>Fermat Principle: Part II</a:t>
            </a:r>
          </a:p>
        </p:txBody>
      </p:sp>
      <p:pic>
        <p:nvPicPr>
          <p:cNvPr id="4" name="Picture 3">
            <a:extLst>
              <a:ext uri="{FF2B5EF4-FFF2-40B4-BE49-F238E27FC236}">
                <a16:creationId xmlns:a16="http://schemas.microsoft.com/office/drawing/2014/main" id="{A911114A-D340-DB6C-DCE8-B85EFA0AFB1D}"/>
              </a:ext>
            </a:extLst>
          </p:cNvPr>
          <p:cNvPicPr>
            <a:picLocks noChangeAspect="1"/>
          </p:cNvPicPr>
          <p:nvPr/>
        </p:nvPicPr>
        <p:blipFill>
          <a:blip r:embed="rId2"/>
          <a:stretch>
            <a:fillRect/>
          </a:stretch>
        </p:blipFill>
        <p:spPr>
          <a:xfrm>
            <a:off x="925830" y="898607"/>
            <a:ext cx="7349490" cy="481626"/>
          </a:xfrm>
          <a:prstGeom prst="rect">
            <a:avLst/>
          </a:prstGeom>
        </p:spPr>
      </p:pic>
      <p:sp>
        <p:nvSpPr>
          <p:cNvPr id="5" name="TextBox 4">
            <a:extLst>
              <a:ext uri="{FF2B5EF4-FFF2-40B4-BE49-F238E27FC236}">
                <a16:creationId xmlns:a16="http://schemas.microsoft.com/office/drawing/2014/main" id="{26086690-30BA-A2B1-5BD1-689A1DE8946B}"/>
              </a:ext>
            </a:extLst>
          </p:cNvPr>
          <p:cNvSpPr txBox="1"/>
          <p:nvPr/>
        </p:nvSpPr>
        <p:spPr>
          <a:xfrm>
            <a:off x="702945" y="544068"/>
            <a:ext cx="253746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Let</a:t>
            </a:r>
          </a:p>
        </p:txBody>
      </p:sp>
      <p:sp>
        <p:nvSpPr>
          <p:cNvPr id="7" name="TextBox 6">
            <a:extLst>
              <a:ext uri="{FF2B5EF4-FFF2-40B4-BE49-F238E27FC236}">
                <a16:creationId xmlns:a16="http://schemas.microsoft.com/office/drawing/2014/main" id="{67F87EE0-DFD7-DBFF-5CBB-33B52FB80130}"/>
              </a:ext>
            </a:extLst>
          </p:cNvPr>
          <p:cNvSpPr txBox="1"/>
          <p:nvPr/>
        </p:nvSpPr>
        <p:spPr>
          <a:xfrm>
            <a:off x="674370" y="1398945"/>
            <a:ext cx="513207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Now we can write down an interval </a:t>
            </a:r>
            <a:r>
              <a:rPr kumimoji="0" lang="en-US" sz="2400" b="0" i="1"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t</a:t>
            </a: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 as:</a:t>
            </a:r>
          </a:p>
        </p:txBody>
      </p:sp>
      <p:pic>
        <p:nvPicPr>
          <p:cNvPr id="8" name="Picture 7">
            <a:extLst>
              <a:ext uri="{FF2B5EF4-FFF2-40B4-BE49-F238E27FC236}">
                <a16:creationId xmlns:a16="http://schemas.microsoft.com/office/drawing/2014/main" id="{4A021C6F-6579-37CD-571C-8BDA4045D41F}"/>
              </a:ext>
            </a:extLst>
          </p:cNvPr>
          <p:cNvPicPr>
            <a:picLocks noChangeAspect="1"/>
          </p:cNvPicPr>
          <p:nvPr/>
        </p:nvPicPr>
        <p:blipFill>
          <a:blip r:embed="rId3"/>
          <a:stretch>
            <a:fillRect/>
          </a:stretch>
        </p:blipFill>
        <p:spPr>
          <a:xfrm>
            <a:off x="3669030" y="1826776"/>
            <a:ext cx="1863090" cy="586647"/>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DCC6043-592C-898D-7E16-CD96162CC899}"/>
                  </a:ext>
                </a:extLst>
              </p:cNvPr>
              <p:cNvSpPr txBox="1"/>
              <p:nvPr/>
            </p:nvSpPr>
            <p:spPr>
              <a:xfrm>
                <a:off x="741937" y="2431034"/>
                <a:ext cx="690372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Varying this integral from </a:t>
                </a:r>
                <a14:m>
                  <m:oMath xmlns:m="http://schemas.openxmlformats.org/officeDocument/2006/math">
                    <m:r>
                      <a:rPr kumimoji="0" lang="en-US" sz="2000" b="1" i="0"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𝐱</m:t>
                    </m:r>
                    <m:r>
                      <a:rPr kumimoji="0" lang="en-US" sz="2000" b="1" i="0"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 →</m:t>
                    </m:r>
                    <m:r>
                      <a:rPr kumimoji="0" lang="en-US" sz="2000" b="1" i="0"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𝐱</m:t>
                    </m:r>
                    <m:r>
                      <a:rPr kumimoji="0" lang="en-US" sz="2000" b="1" i="0"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m:t>
                    </m:r>
                    <m:r>
                      <m:rPr>
                        <m:sty m:val="p"/>
                      </m:rPr>
                      <a:rPr kumimoji="0" lang="en-US" sz="2000" b="0" i="0"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δ</m:t>
                    </m:r>
                    <m:r>
                      <a:rPr kumimoji="0" lang="en-US" sz="2000" b="1" i="0"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𝐱</m:t>
                    </m:r>
                  </m:oMath>
                </a14:m>
                <a:r>
                  <a:rPr kumimoji="0" lang="en-US" sz="2000" b="1"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 </a:t>
                </a:r>
                <a:r>
                  <a:rPr kumimoji="0" lang="en-US" sz="240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and </a:t>
                </a:r>
                <a14:m>
                  <m:oMath xmlns:m="http://schemas.openxmlformats.org/officeDocument/2006/math">
                    <m:r>
                      <a:rPr kumimoji="0" lang="en-US" sz="2000" b="0" i="1"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𝑡</m:t>
                    </m:r>
                    <m:r>
                      <a:rPr kumimoji="0" lang="en-US" sz="2000" b="0" i="1"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m:t>
                    </m:r>
                    <m:r>
                      <a:rPr kumimoji="0" lang="en-US" sz="2000" b="0" i="1"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𝑡</m:t>
                    </m:r>
                    <m:r>
                      <a:rPr kumimoji="0" lang="en-US" sz="2000" b="0" i="1"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m:t>
                    </m:r>
                    <m:r>
                      <m:rPr>
                        <m:sty m:val="p"/>
                      </m:rPr>
                      <a:rPr kumimoji="0" lang="en-US" sz="2000" b="0" i="0"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δ</m:t>
                    </m:r>
                    <m:r>
                      <a:rPr kumimoji="0" lang="en-US" sz="2000" b="0" i="1"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𝑡</m:t>
                    </m:r>
                  </m:oMath>
                </a14:m>
                <a:r>
                  <a:rPr kumimoji="0" lang="en-US" sz="200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 </a:t>
                </a:r>
                <a:r>
                  <a:rPr kumimoji="0" lang="en-US"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we obtain </a:t>
                </a:r>
                <a:endParaRPr kumimoji="0" lang="en-US" sz="240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mc:Choice>
        <mc:Fallback xmlns="">
          <p:sp>
            <p:nvSpPr>
              <p:cNvPr id="9" name="TextBox 8">
                <a:extLst>
                  <a:ext uri="{FF2B5EF4-FFF2-40B4-BE49-F238E27FC236}">
                    <a16:creationId xmlns:a16="http://schemas.microsoft.com/office/drawing/2014/main" id="{BDCC6043-592C-898D-7E16-CD96162CC899}"/>
                  </a:ext>
                </a:extLst>
              </p:cNvPr>
              <p:cNvSpPr txBox="1">
                <a:spLocks noRot="1" noChangeAspect="1" noMove="1" noResize="1" noEditPoints="1" noAdjustHandles="1" noChangeArrowheads="1" noChangeShapeType="1" noTextEdit="1"/>
              </p:cNvSpPr>
              <p:nvPr/>
            </p:nvSpPr>
            <p:spPr>
              <a:xfrm>
                <a:off x="741937" y="2431034"/>
                <a:ext cx="6903720" cy="461663"/>
              </a:xfrm>
              <a:prstGeom prst="rect">
                <a:avLst/>
              </a:prstGeom>
              <a:blipFill>
                <a:blip r:embed="rId4"/>
                <a:stretch>
                  <a:fillRect l="-2022" t="-10526" b="-26316"/>
                </a:stretch>
              </a:blipFill>
              <a:ln w="12700" cap="flat">
                <a:noFill/>
                <a:miter lim="400000"/>
              </a:ln>
              <a:effectLst/>
            </p:spPr>
            <p:txBody>
              <a:bodyPr/>
              <a:lstStyle/>
              <a:p>
                <a:r>
                  <a:rPr lang="en-US">
                    <a:noFill/>
                  </a:rPr>
                  <a:t> </a:t>
                </a:r>
              </a:p>
            </p:txBody>
          </p:sp>
        </mc:Fallback>
      </mc:AlternateContent>
      <p:pic>
        <p:nvPicPr>
          <p:cNvPr id="11" name="Picture 10">
            <a:extLst>
              <a:ext uri="{FF2B5EF4-FFF2-40B4-BE49-F238E27FC236}">
                <a16:creationId xmlns:a16="http://schemas.microsoft.com/office/drawing/2014/main" id="{E5721B10-883F-70B3-7D26-5FCB72EAC786}"/>
              </a:ext>
            </a:extLst>
          </p:cNvPr>
          <p:cNvPicPr>
            <a:picLocks noChangeAspect="1"/>
          </p:cNvPicPr>
          <p:nvPr/>
        </p:nvPicPr>
        <p:blipFill>
          <a:blip r:embed="rId5"/>
          <a:stretch>
            <a:fillRect/>
          </a:stretch>
        </p:blipFill>
        <p:spPr>
          <a:xfrm>
            <a:off x="2486025" y="2914047"/>
            <a:ext cx="4615695" cy="1264488"/>
          </a:xfrm>
          <a:prstGeom prst="rect">
            <a:avLst/>
          </a:prstGeom>
        </p:spPr>
      </p:pic>
      <p:sp>
        <p:nvSpPr>
          <p:cNvPr id="12" name="TextBox 11">
            <a:extLst>
              <a:ext uri="{FF2B5EF4-FFF2-40B4-BE49-F238E27FC236}">
                <a16:creationId xmlns:a16="http://schemas.microsoft.com/office/drawing/2014/main" id="{1CF6A738-A2F3-78D8-5766-5D350538CBE7}"/>
              </a:ext>
            </a:extLst>
          </p:cNvPr>
          <p:cNvSpPr txBox="1"/>
          <p:nvPr/>
        </p:nvSpPr>
        <p:spPr>
          <a:xfrm>
            <a:off x="651510" y="4316575"/>
            <a:ext cx="760095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TH SarabunPSK" panose="020B0500040200020003" pitchFamily="34" charset="-34"/>
                <a:cs typeface="TH SarabunPSK" panose="020B0500040200020003" pitchFamily="34" charset="-34"/>
              </a:rPr>
              <a:t>w</a:t>
            </a: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here we apply integration</a:t>
            </a:r>
            <a:r>
              <a:rPr lang="en-US" dirty="0">
                <a:latin typeface="TH SarabunPSK" panose="020B0500040200020003" pitchFamily="34" charset="-34"/>
                <a:cs typeface="TH SarabunPSK" panose="020B0500040200020003" pitchFamily="34" charset="-34"/>
              </a:rPr>
              <a:t> by part to the integral get the second integration. </a:t>
            </a:r>
            <a:endPar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73EB408-5336-52CE-B2C3-6592F3297B60}"/>
                  </a:ext>
                </a:extLst>
              </p:cNvPr>
              <p:cNvSpPr txBox="1"/>
              <p:nvPr/>
            </p:nvSpPr>
            <p:spPr>
              <a:xfrm>
                <a:off x="674370" y="4750893"/>
                <a:ext cx="854964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As</a:t>
                </a:r>
                <a:r>
                  <a:rPr kumimoji="0" lang="en-US" sz="2400" b="0" i="0" u="none" strike="noStrike" cap="none" spc="0" normalizeH="0" baseline="0" dirty="0">
                    <a:ln>
                      <a:noFill/>
                    </a:ln>
                    <a:solidFill>
                      <a:srgbClr val="000000"/>
                    </a:solidFill>
                    <a:effectLst/>
                    <a:uFillTx/>
                    <a:latin typeface="+mn-lt"/>
                    <a:ea typeface="+mn-ea"/>
                    <a:cs typeface="+mn-cs"/>
                    <a:sym typeface="Arial"/>
                  </a:rPr>
                  <a:t> </a:t>
                </a:r>
                <a14:m>
                  <m:oMath xmlns:m="http://schemas.openxmlformats.org/officeDocument/2006/math">
                    <m:r>
                      <a:rPr kumimoji="0" lang="en-US" sz="2000" b="0" i="1"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𝛿</m:t>
                    </m:r>
                    <m:sSub>
                      <m:sSubPr>
                        <m:ctrlPr>
                          <a:rPr kumimoji="0" lang="en-US" sz="2000" b="0" i="1"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ctrlPr>
                      </m:sSubPr>
                      <m:e>
                        <m:r>
                          <a:rPr kumimoji="0" lang="en-US" sz="2000" b="0" i="1"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𝑥</m:t>
                        </m:r>
                      </m:e>
                      <m:sub>
                        <m:r>
                          <a:rPr kumimoji="0" lang="en-US" sz="2000" b="0" i="1" u="none" strike="noStrike" cap="none" spc="0" normalizeH="0" baseline="0" smtClean="0">
                            <a:ln>
                              <a:noFill/>
                            </a:ln>
                            <a:solidFill>
                              <a:srgbClr val="000000"/>
                            </a:solidFill>
                            <a:effectLst/>
                            <a:uFillTx/>
                            <a:latin typeface="Cambria Math" panose="02040503050406030204" pitchFamily="18" charset="0"/>
                            <a:cs typeface="TH SarabunPSK" panose="020B0500040200020003" pitchFamily="34" charset="-34"/>
                            <a:sym typeface="Arial"/>
                          </a:rPr>
                          <m:t>𝑖</m:t>
                        </m:r>
                      </m:sub>
                    </m:sSub>
                  </m:oMath>
                </a14:m>
                <a:r>
                  <a:rPr kumimoji="0" lang="en-US" sz="2400" b="0" i="0" u="none" strike="noStrike" cap="none" spc="0" normalizeH="0" baseline="0" dirty="0">
                    <a:ln>
                      <a:noFill/>
                    </a:ln>
                    <a:solidFill>
                      <a:srgbClr val="000000"/>
                    </a:solidFill>
                    <a:effectLst/>
                    <a:uFillTx/>
                    <a:latin typeface="+mn-lt"/>
                    <a:ea typeface="+mn-ea"/>
                    <a:cs typeface="+mn-cs"/>
                    <a:sym typeface="Arial"/>
                  </a:rPr>
                  <a:t> </a:t>
                </a: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must be stationary</a:t>
                </a:r>
                <a:r>
                  <a:rPr kumimoji="0" lang="en-US" sz="2400" b="0" i="0" u="none" strike="noStrike" cap="none" spc="0" normalizeH="0" dirty="0">
                    <a:ln>
                      <a:noFill/>
                    </a:ln>
                    <a:solidFill>
                      <a:srgbClr val="000000"/>
                    </a:solidFill>
                    <a:effectLst/>
                    <a:uFillTx/>
                    <a:latin typeface="TH SarabunPSK" panose="020B0500040200020003" pitchFamily="34" charset="-34"/>
                    <a:cs typeface="TH SarabunPSK" panose="020B0500040200020003" pitchFamily="34" charset="-34"/>
                    <a:sym typeface="Arial"/>
                  </a:rPr>
                  <a:t> at the end-points A and B, hence the second term must be vanished. </a:t>
                </a:r>
                <a:r>
                  <a:rPr lang="en-US" dirty="0">
                    <a:latin typeface="TH SarabunPSK" panose="020B0500040200020003" pitchFamily="34" charset="-34"/>
                    <a:cs typeface="TH SarabunPSK" panose="020B0500040200020003" pitchFamily="34" charset="-34"/>
                  </a:rPr>
                  <a:t>The Fermat principle states that </a:t>
                </a:r>
                <a14:m>
                  <m:oMath xmlns:m="http://schemas.openxmlformats.org/officeDocument/2006/math">
                    <m:r>
                      <m:rPr>
                        <m:sty m:val="p"/>
                      </m:rPr>
                      <a:rPr lang="en-US" sz="2000">
                        <a:latin typeface="Cambria Math" panose="02040503050406030204" pitchFamily="18" charset="0"/>
                        <a:cs typeface="TH SarabunPSK" panose="020B0500040200020003" pitchFamily="34" charset="-34"/>
                      </a:rPr>
                      <m:t>δ</m:t>
                    </m:r>
                    <m:r>
                      <a:rPr lang="en-US" sz="2000" i="1">
                        <a:latin typeface="Cambria Math" panose="02040503050406030204" pitchFamily="18" charset="0"/>
                        <a:cs typeface="TH SarabunPSK" panose="020B0500040200020003" pitchFamily="34" charset="-34"/>
                      </a:rPr>
                      <m:t>𝑡</m:t>
                    </m:r>
                    <m:r>
                      <a:rPr lang="en-US" sz="2000" b="0" i="1" smtClean="0">
                        <a:latin typeface="Cambria Math" panose="02040503050406030204" pitchFamily="18" charset="0"/>
                        <a:cs typeface="TH SarabunPSK" panose="020B0500040200020003" pitchFamily="34" charset="-34"/>
                      </a:rPr>
                      <m:t>=0</m:t>
                    </m:r>
                  </m:oMath>
                </a14:m>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a:t>
                </a:r>
                <a:r>
                  <a:rPr kumimoji="0" lang="en-US" sz="2400" b="0" i="0" u="none" strike="noStrike" cap="none" spc="0" normalizeH="0" dirty="0">
                    <a:ln>
                      <a:noFill/>
                    </a:ln>
                    <a:solidFill>
                      <a:srgbClr val="000000"/>
                    </a:solidFill>
                    <a:effectLst/>
                    <a:uFillTx/>
                    <a:latin typeface="TH SarabunPSK" panose="020B0500040200020003" pitchFamily="34" charset="-34"/>
                    <a:cs typeface="TH SarabunPSK" panose="020B0500040200020003" pitchFamily="34" charset="-34"/>
                    <a:sym typeface="Arial"/>
                  </a:rPr>
                  <a:t> therefore </a:t>
                </a:r>
                <a:endPar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mc:Choice>
        <mc:Fallback xmlns="">
          <p:sp>
            <p:nvSpPr>
              <p:cNvPr id="13" name="TextBox 12">
                <a:extLst>
                  <a:ext uri="{FF2B5EF4-FFF2-40B4-BE49-F238E27FC236}">
                    <a16:creationId xmlns:a16="http://schemas.microsoft.com/office/drawing/2014/main" id="{573EB408-5336-52CE-B2C3-6592F3297B60}"/>
                  </a:ext>
                </a:extLst>
              </p:cNvPr>
              <p:cNvSpPr txBox="1">
                <a:spLocks noRot="1" noChangeAspect="1" noMove="1" noResize="1" noEditPoints="1" noAdjustHandles="1" noChangeArrowheads="1" noChangeShapeType="1" noTextEdit="1"/>
              </p:cNvSpPr>
              <p:nvPr/>
            </p:nvSpPr>
            <p:spPr>
              <a:xfrm>
                <a:off x="674370" y="4750893"/>
                <a:ext cx="8549640" cy="830995"/>
              </a:xfrm>
              <a:prstGeom prst="rect">
                <a:avLst/>
              </a:prstGeom>
              <a:blipFill>
                <a:blip r:embed="rId6"/>
                <a:stretch>
                  <a:fillRect l="-1780" t="-2985" b="-16418"/>
                </a:stretch>
              </a:blipFill>
              <a:ln w="12700" cap="flat">
                <a:noFill/>
                <a:miter lim="400000"/>
              </a:ln>
              <a:effectLst/>
            </p:spPr>
            <p:txBody>
              <a:bodyPr/>
              <a:lstStyle/>
              <a:p>
                <a:r>
                  <a:rPr lang="en-US">
                    <a:noFill/>
                  </a:rPr>
                  <a:t> </a:t>
                </a:r>
              </a:p>
            </p:txBody>
          </p:sp>
        </mc:Fallback>
      </mc:AlternateContent>
      <p:pic>
        <p:nvPicPr>
          <p:cNvPr id="14" name="Picture 13">
            <a:extLst>
              <a:ext uri="{FF2B5EF4-FFF2-40B4-BE49-F238E27FC236}">
                <a16:creationId xmlns:a16="http://schemas.microsoft.com/office/drawing/2014/main" id="{3C62971E-0C0A-381B-C384-FC89FA3998D7}"/>
              </a:ext>
            </a:extLst>
          </p:cNvPr>
          <p:cNvPicPr>
            <a:picLocks noChangeAspect="1"/>
          </p:cNvPicPr>
          <p:nvPr/>
        </p:nvPicPr>
        <p:blipFill>
          <a:blip r:embed="rId7"/>
          <a:stretch>
            <a:fillRect/>
          </a:stretch>
        </p:blipFill>
        <p:spPr>
          <a:xfrm>
            <a:off x="3817620" y="5740506"/>
            <a:ext cx="1810769" cy="551399"/>
          </a:xfrm>
          <a:prstGeom prst="rect">
            <a:avLst/>
          </a:prstGeom>
        </p:spPr>
      </p:pic>
    </p:spTree>
    <p:extLst>
      <p:ext uri="{BB962C8B-B14F-4D97-AF65-F5344CB8AC3E}">
        <p14:creationId xmlns:p14="http://schemas.microsoft.com/office/powerpoint/2010/main" val="194161683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4FC6-7604-90C0-3BCF-C6162F2AB689}"/>
              </a:ext>
            </a:extLst>
          </p:cNvPr>
          <p:cNvSpPr>
            <a:spLocks noGrp="1"/>
          </p:cNvSpPr>
          <p:nvPr>
            <p:ph type="title"/>
          </p:nvPr>
        </p:nvSpPr>
        <p:spPr>
          <a:xfrm>
            <a:off x="457200" y="72210"/>
            <a:ext cx="8229600" cy="690564"/>
          </a:xfrm>
        </p:spPr>
        <p:txBody>
          <a:bodyPr>
            <a:normAutofit/>
          </a:bodyPr>
          <a:lstStyle/>
          <a:p>
            <a:pPr algn="ctr"/>
            <a:r>
              <a:rPr lang="en-US" sz="3600" b="1" dirty="0">
                <a:latin typeface="TH SarabunPSK" panose="020B0500040200020003" pitchFamily="34" charset="-34"/>
                <a:cs typeface="TH SarabunPSK" panose="020B0500040200020003" pitchFamily="34" charset="-34"/>
              </a:rPr>
              <a:t>Varying Reflection Index </a:t>
            </a:r>
          </a:p>
        </p:txBody>
      </p:sp>
      <p:pic>
        <p:nvPicPr>
          <p:cNvPr id="5" name="Picture 4" descr="A diagram of a curve&#10;&#10;Description automatically generated">
            <a:extLst>
              <a:ext uri="{FF2B5EF4-FFF2-40B4-BE49-F238E27FC236}">
                <a16:creationId xmlns:a16="http://schemas.microsoft.com/office/drawing/2014/main" id="{AF958FFB-A9AC-9433-A415-6FA03BBC2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63" y="747134"/>
            <a:ext cx="7950888" cy="2867306"/>
          </a:xfrm>
          <a:prstGeom prst="rect">
            <a:avLst/>
          </a:prstGeom>
        </p:spPr>
      </p:pic>
      <p:pic>
        <p:nvPicPr>
          <p:cNvPr id="6" name="Picture 5">
            <a:extLst>
              <a:ext uri="{FF2B5EF4-FFF2-40B4-BE49-F238E27FC236}">
                <a16:creationId xmlns:a16="http://schemas.microsoft.com/office/drawing/2014/main" id="{F72AA6B6-8AE9-7674-6120-CBD377FE758E}"/>
              </a:ext>
            </a:extLst>
          </p:cNvPr>
          <p:cNvPicPr>
            <a:picLocks noChangeAspect="1"/>
          </p:cNvPicPr>
          <p:nvPr/>
        </p:nvPicPr>
        <p:blipFill>
          <a:blip r:embed="rId3"/>
          <a:stretch>
            <a:fillRect/>
          </a:stretch>
        </p:blipFill>
        <p:spPr>
          <a:xfrm>
            <a:off x="457200" y="4012764"/>
            <a:ext cx="2331224" cy="2098102"/>
          </a:xfrm>
          <a:prstGeom prst="rect">
            <a:avLst/>
          </a:prstGeom>
        </p:spPr>
      </p:pic>
      <p:sp>
        <p:nvSpPr>
          <p:cNvPr id="7" name="TextBox 6">
            <a:extLst>
              <a:ext uri="{FF2B5EF4-FFF2-40B4-BE49-F238E27FC236}">
                <a16:creationId xmlns:a16="http://schemas.microsoft.com/office/drawing/2014/main" id="{D68308A3-9777-DDBD-597C-D62900BFC28D}"/>
              </a:ext>
            </a:extLst>
          </p:cNvPr>
          <p:cNvSpPr txBox="1"/>
          <p:nvPr/>
        </p:nvSpPr>
        <p:spPr>
          <a:xfrm>
            <a:off x="3078202" y="4732235"/>
            <a:ext cx="261457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Using Euler’s Equation ➡</a:t>
            </a:r>
          </a:p>
        </p:txBody>
      </p:sp>
      <p:pic>
        <p:nvPicPr>
          <p:cNvPr id="8" name="Picture 7">
            <a:extLst>
              <a:ext uri="{FF2B5EF4-FFF2-40B4-BE49-F238E27FC236}">
                <a16:creationId xmlns:a16="http://schemas.microsoft.com/office/drawing/2014/main" id="{221E29F3-44D4-1BD0-EA49-1DE3732F271C}"/>
              </a:ext>
            </a:extLst>
          </p:cNvPr>
          <p:cNvPicPr>
            <a:picLocks noChangeAspect="1"/>
          </p:cNvPicPr>
          <p:nvPr/>
        </p:nvPicPr>
        <p:blipFill>
          <a:blip r:embed="rId4"/>
          <a:stretch>
            <a:fillRect/>
          </a:stretch>
        </p:blipFill>
        <p:spPr>
          <a:xfrm>
            <a:off x="6355578" y="4709169"/>
            <a:ext cx="2353913" cy="705292"/>
          </a:xfrm>
          <a:prstGeom prst="rect">
            <a:avLst/>
          </a:prstGeom>
        </p:spPr>
      </p:pic>
      <p:sp>
        <p:nvSpPr>
          <p:cNvPr id="9" name="TextBox 8">
            <a:extLst>
              <a:ext uri="{FF2B5EF4-FFF2-40B4-BE49-F238E27FC236}">
                <a16:creationId xmlns:a16="http://schemas.microsoft.com/office/drawing/2014/main" id="{C1B5AC83-2E4D-B517-8817-E92740161AE2}"/>
              </a:ext>
            </a:extLst>
          </p:cNvPr>
          <p:cNvSpPr txBox="1"/>
          <p:nvPr/>
        </p:nvSpPr>
        <p:spPr>
          <a:xfrm>
            <a:off x="6516264" y="4058532"/>
            <a:ext cx="187998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Deflection vector</a:t>
            </a:r>
          </a:p>
        </p:txBody>
      </p:sp>
    </p:spTree>
    <p:extLst>
      <p:ext uri="{BB962C8B-B14F-4D97-AF65-F5344CB8AC3E}">
        <p14:creationId xmlns:p14="http://schemas.microsoft.com/office/powerpoint/2010/main" val="129747841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F98C-BF75-7B3C-81A1-31BB7AA6338B}"/>
              </a:ext>
            </a:extLst>
          </p:cNvPr>
          <p:cNvSpPr>
            <a:spLocks noGrp="1"/>
          </p:cNvSpPr>
          <p:nvPr>
            <p:ph type="title"/>
          </p:nvPr>
        </p:nvSpPr>
        <p:spPr>
          <a:xfrm>
            <a:off x="457200" y="108181"/>
            <a:ext cx="8229600" cy="618894"/>
          </a:xfrm>
        </p:spPr>
        <p:txBody>
          <a:bodyPr>
            <a:normAutofit fontScale="90000"/>
          </a:bodyPr>
          <a:lstStyle/>
          <a:p>
            <a:pPr algn="ctr"/>
            <a:r>
              <a:rPr lang="en-US" b="1" dirty="0">
                <a:latin typeface="TH SarabunPSK" panose="020B0500040200020003" pitchFamily="34" charset="-34"/>
                <a:cs typeface="TH SarabunPSK" panose="020B0500040200020003" pitchFamily="34" charset="-34"/>
              </a:rPr>
              <a:t>Gravitational Lensing</a:t>
            </a:r>
          </a:p>
        </p:txBody>
      </p:sp>
      <p:pic>
        <p:nvPicPr>
          <p:cNvPr id="4" name="Picture 3">
            <a:extLst>
              <a:ext uri="{FF2B5EF4-FFF2-40B4-BE49-F238E27FC236}">
                <a16:creationId xmlns:a16="http://schemas.microsoft.com/office/drawing/2014/main" id="{75D4BEC1-7C88-08A7-2F12-93FAD1ED72E0}"/>
              </a:ext>
            </a:extLst>
          </p:cNvPr>
          <p:cNvPicPr>
            <a:picLocks noChangeAspect="1"/>
          </p:cNvPicPr>
          <p:nvPr/>
        </p:nvPicPr>
        <p:blipFill>
          <a:blip r:embed="rId2"/>
          <a:stretch>
            <a:fillRect/>
          </a:stretch>
        </p:blipFill>
        <p:spPr>
          <a:xfrm>
            <a:off x="685800" y="727075"/>
            <a:ext cx="7772400" cy="619797"/>
          </a:xfrm>
          <a:prstGeom prst="rect">
            <a:avLst/>
          </a:prstGeom>
        </p:spPr>
      </p:pic>
      <p:pic>
        <p:nvPicPr>
          <p:cNvPr id="5" name="Picture 4">
            <a:extLst>
              <a:ext uri="{FF2B5EF4-FFF2-40B4-BE49-F238E27FC236}">
                <a16:creationId xmlns:a16="http://schemas.microsoft.com/office/drawing/2014/main" id="{1BE6DD0F-7230-1EB3-9D98-73EA6F8DCEA5}"/>
              </a:ext>
            </a:extLst>
          </p:cNvPr>
          <p:cNvPicPr>
            <a:picLocks noChangeAspect="1"/>
          </p:cNvPicPr>
          <p:nvPr/>
        </p:nvPicPr>
        <p:blipFill>
          <a:blip r:embed="rId3"/>
          <a:stretch>
            <a:fillRect/>
          </a:stretch>
        </p:blipFill>
        <p:spPr>
          <a:xfrm>
            <a:off x="2038772" y="3160739"/>
            <a:ext cx="3408242" cy="558446"/>
          </a:xfrm>
          <a:prstGeom prst="rect">
            <a:avLst/>
          </a:prstGeom>
        </p:spPr>
      </p:pic>
      <p:pic>
        <p:nvPicPr>
          <p:cNvPr id="6" name="Picture 5">
            <a:extLst>
              <a:ext uri="{FF2B5EF4-FFF2-40B4-BE49-F238E27FC236}">
                <a16:creationId xmlns:a16="http://schemas.microsoft.com/office/drawing/2014/main" id="{0C5AF18D-8FC4-4026-2368-0BB45AAFEDC0}"/>
              </a:ext>
            </a:extLst>
          </p:cNvPr>
          <p:cNvPicPr>
            <a:picLocks noChangeAspect="1"/>
          </p:cNvPicPr>
          <p:nvPr/>
        </p:nvPicPr>
        <p:blipFill>
          <a:blip r:embed="rId4"/>
          <a:stretch>
            <a:fillRect/>
          </a:stretch>
        </p:blipFill>
        <p:spPr>
          <a:xfrm>
            <a:off x="3133184" y="2338840"/>
            <a:ext cx="2877632" cy="639458"/>
          </a:xfrm>
          <a:prstGeom prst="rect">
            <a:avLst/>
          </a:prstGeom>
        </p:spPr>
      </p:pic>
      <p:pic>
        <p:nvPicPr>
          <p:cNvPr id="8" name="Picture 7">
            <a:extLst>
              <a:ext uri="{FF2B5EF4-FFF2-40B4-BE49-F238E27FC236}">
                <a16:creationId xmlns:a16="http://schemas.microsoft.com/office/drawing/2014/main" id="{DBDBBB83-5F45-74F7-92C9-EACC6E1FF14F}"/>
              </a:ext>
            </a:extLst>
          </p:cNvPr>
          <p:cNvPicPr>
            <a:picLocks noChangeAspect="1"/>
          </p:cNvPicPr>
          <p:nvPr/>
        </p:nvPicPr>
        <p:blipFill>
          <a:blip r:embed="rId5"/>
          <a:stretch>
            <a:fillRect/>
          </a:stretch>
        </p:blipFill>
        <p:spPr>
          <a:xfrm>
            <a:off x="3806219" y="4561131"/>
            <a:ext cx="1101836" cy="461663"/>
          </a:xfrm>
          <a:prstGeom prst="rect">
            <a:avLst/>
          </a:prstGeom>
          <a:ln>
            <a:solidFill>
              <a:srgbClr val="C00000"/>
            </a:solidFill>
          </a:ln>
        </p:spPr>
      </p:pic>
      <p:sp>
        <p:nvSpPr>
          <p:cNvPr id="9" name="TextBox 8">
            <a:extLst>
              <a:ext uri="{FF2B5EF4-FFF2-40B4-BE49-F238E27FC236}">
                <a16:creationId xmlns:a16="http://schemas.microsoft.com/office/drawing/2014/main" id="{B5B7CFAC-47B1-07AE-B620-D1E78CAE208C}"/>
              </a:ext>
            </a:extLst>
          </p:cNvPr>
          <p:cNvSpPr txBox="1"/>
          <p:nvPr/>
        </p:nvSpPr>
        <p:spPr>
          <a:xfrm>
            <a:off x="2288585" y="4024227"/>
            <a:ext cx="413710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latin typeface="TH SarabunPSK" panose="020B0500040200020003" pitchFamily="34" charset="-34"/>
                <a:cs typeface="TH SarabunPSK" panose="020B0500040200020003" pitchFamily="34" charset="-34"/>
              </a:rPr>
              <a:t>Gravitationally refractive index</a:t>
            </a:r>
            <a:endParaRPr kumimoji="0" lang="en-US"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pic>
        <p:nvPicPr>
          <p:cNvPr id="11" name="Picture 10">
            <a:extLst>
              <a:ext uri="{FF2B5EF4-FFF2-40B4-BE49-F238E27FC236}">
                <a16:creationId xmlns:a16="http://schemas.microsoft.com/office/drawing/2014/main" id="{9C5A5415-978C-A1E8-0733-0CD19F86FAB8}"/>
              </a:ext>
            </a:extLst>
          </p:cNvPr>
          <p:cNvPicPr>
            <a:picLocks noChangeAspect="1"/>
          </p:cNvPicPr>
          <p:nvPr/>
        </p:nvPicPr>
        <p:blipFill>
          <a:blip r:embed="rId6"/>
          <a:stretch>
            <a:fillRect/>
          </a:stretch>
        </p:blipFill>
        <p:spPr>
          <a:xfrm>
            <a:off x="3264131" y="1687825"/>
            <a:ext cx="2615738" cy="289832"/>
          </a:xfrm>
          <a:prstGeom prst="rect">
            <a:avLst/>
          </a:prstGeom>
        </p:spPr>
      </p:pic>
      <p:pic>
        <p:nvPicPr>
          <p:cNvPr id="13" name="Picture 12">
            <a:extLst>
              <a:ext uri="{FF2B5EF4-FFF2-40B4-BE49-F238E27FC236}">
                <a16:creationId xmlns:a16="http://schemas.microsoft.com/office/drawing/2014/main" id="{3C52DF6B-3BD2-C02D-68D7-D77F5097F93B}"/>
              </a:ext>
            </a:extLst>
          </p:cNvPr>
          <p:cNvPicPr>
            <a:picLocks noChangeAspect="1"/>
          </p:cNvPicPr>
          <p:nvPr/>
        </p:nvPicPr>
        <p:blipFill>
          <a:blip r:embed="rId7"/>
          <a:stretch>
            <a:fillRect/>
          </a:stretch>
        </p:blipFill>
        <p:spPr>
          <a:xfrm>
            <a:off x="5652577" y="3166071"/>
            <a:ext cx="1546221" cy="476718"/>
          </a:xfrm>
          <a:prstGeom prst="rect">
            <a:avLst/>
          </a:prstGeom>
        </p:spPr>
      </p:pic>
      <p:pic>
        <p:nvPicPr>
          <p:cNvPr id="14" name="Picture 13">
            <a:extLst>
              <a:ext uri="{FF2B5EF4-FFF2-40B4-BE49-F238E27FC236}">
                <a16:creationId xmlns:a16="http://schemas.microsoft.com/office/drawing/2014/main" id="{0E770303-8282-056C-9D54-D791FF5425DC}"/>
              </a:ext>
            </a:extLst>
          </p:cNvPr>
          <p:cNvPicPr>
            <a:picLocks noChangeAspect="1"/>
          </p:cNvPicPr>
          <p:nvPr/>
        </p:nvPicPr>
        <p:blipFill>
          <a:blip r:embed="rId8"/>
          <a:stretch>
            <a:fillRect/>
          </a:stretch>
        </p:blipFill>
        <p:spPr>
          <a:xfrm>
            <a:off x="3278411" y="5531819"/>
            <a:ext cx="2179754" cy="655565"/>
          </a:xfrm>
          <a:prstGeom prst="rect">
            <a:avLst/>
          </a:prstGeom>
          <a:ln>
            <a:solidFill>
              <a:srgbClr val="C00000"/>
            </a:solidFill>
          </a:ln>
        </p:spPr>
      </p:pic>
      <p:sp>
        <p:nvSpPr>
          <p:cNvPr id="15" name="TextBox 14">
            <a:extLst>
              <a:ext uri="{FF2B5EF4-FFF2-40B4-BE49-F238E27FC236}">
                <a16:creationId xmlns:a16="http://schemas.microsoft.com/office/drawing/2014/main" id="{353C3E69-349F-1ED8-C05D-F39BB0385130}"/>
              </a:ext>
            </a:extLst>
          </p:cNvPr>
          <p:cNvSpPr txBox="1"/>
          <p:nvPr/>
        </p:nvSpPr>
        <p:spPr>
          <a:xfrm>
            <a:off x="3435425" y="5071387"/>
            <a:ext cx="179150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latin typeface="TH SarabunPSK" panose="020B0500040200020003" pitchFamily="34" charset="-34"/>
                <a:cs typeface="TH SarabunPSK" panose="020B0500040200020003" pitchFamily="34" charset="-34"/>
              </a:rPr>
              <a:t>Deflection angle</a:t>
            </a:r>
            <a:endParaRPr kumimoji="0" lang="en-US"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spTree>
    <p:extLst>
      <p:ext uri="{BB962C8B-B14F-4D97-AF65-F5344CB8AC3E}">
        <p14:creationId xmlns:p14="http://schemas.microsoft.com/office/powerpoint/2010/main" val="119369782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F222A-340F-4C53-6CEA-93B05213C1AE}"/>
              </a:ext>
            </a:extLst>
          </p:cNvPr>
          <p:cNvSpPr>
            <a:spLocks noGrp="1"/>
          </p:cNvSpPr>
          <p:nvPr>
            <p:ph type="title"/>
          </p:nvPr>
        </p:nvSpPr>
        <p:spPr>
          <a:xfrm>
            <a:off x="579864" y="87313"/>
            <a:ext cx="8229600" cy="776907"/>
          </a:xfrm>
        </p:spPr>
        <p:txBody>
          <a:bodyPr>
            <a:normAutofit/>
          </a:bodyPr>
          <a:lstStyle/>
          <a:p>
            <a:pPr algn="ctr"/>
            <a:r>
              <a:rPr lang="en-US" sz="3200" b="1" dirty="0">
                <a:latin typeface="TH SarabunPSK" panose="020B0500040200020003" pitchFamily="34" charset="-34"/>
                <a:cs typeface="TH SarabunPSK" panose="020B0500040200020003" pitchFamily="34" charset="-34"/>
              </a:rPr>
              <a:t>Modified Gravity</a:t>
            </a:r>
          </a:p>
        </p:txBody>
      </p:sp>
      <p:pic>
        <p:nvPicPr>
          <p:cNvPr id="4" name="Picture 3">
            <a:extLst>
              <a:ext uri="{FF2B5EF4-FFF2-40B4-BE49-F238E27FC236}">
                <a16:creationId xmlns:a16="http://schemas.microsoft.com/office/drawing/2014/main" id="{144A04E1-FACF-E77A-3103-9DD41EF4303B}"/>
              </a:ext>
            </a:extLst>
          </p:cNvPr>
          <p:cNvPicPr>
            <a:picLocks noChangeAspect="1"/>
          </p:cNvPicPr>
          <p:nvPr/>
        </p:nvPicPr>
        <p:blipFill>
          <a:blip r:embed="rId2"/>
          <a:stretch>
            <a:fillRect/>
          </a:stretch>
        </p:blipFill>
        <p:spPr>
          <a:xfrm>
            <a:off x="2549370" y="1879105"/>
            <a:ext cx="4290587" cy="624216"/>
          </a:xfrm>
          <a:prstGeom prst="rect">
            <a:avLst/>
          </a:prstGeom>
        </p:spPr>
      </p:pic>
      <p:sp>
        <p:nvSpPr>
          <p:cNvPr id="6" name="TextBox 5">
            <a:extLst>
              <a:ext uri="{FF2B5EF4-FFF2-40B4-BE49-F238E27FC236}">
                <a16:creationId xmlns:a16="http://schemas.microsoft.com/office/drawing/2014/main" id="{04FDEB74-F509-0AA6-A5F1-0B722CFE0A66}"/>
              </a:ext>
            </a:extLst>
          </p:cNvPr>
          <p:cNvSpPr txBox="1"/>
          <p:nvPr/>
        </p:nvSpPr>
        <p:spPr>
          <a:xfrm>
            <a:off x="0" y="1140831"/>
            <a:ext cx="914400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A modification of GR or an anisotropic stress pressure perturbation have a line element such that</a:t>
            </a:r>
          </a:p>
        </p:txBody>
      </p:sp>
      <p:sp>
        <p:nvSpPr>
          <p:cNvPr id="7" name="TextBox 6">
            <a:extLst>
              <a:ext uri="{FF2B5EF4-FFF2-40B4-BE49-F238E27FC236}">
                <a16:creationId xmlns:a16="http://schemas.microsoft.com/office/drawing/2014/main" id="{02FFCD60-94FD-DF39-9D68-795CFC746BE4}"/>
              </a:ext>
            </a:extLst>
          </p:cNvPr>
          <p:cNvSpPr txBox="1"/>
          <p:nvPr/>
        </p:nvSpPr>
        <p:spPr>
          <a:xfrm>
            <a:off x="2846814" y="3002895"/>
            <a:ext cx="311119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TH SarabunPSK" panose="020B0500040200020003" pitchFamily="34" charset="-34"/>
                <a:cs typeface="TH SarabunPSK" panose="020B0500040200020003" pitchFamily="34" charset="-34"/>
              </a:rPr>
              <a:t>This leads to a deflection angle</a:t>
            </a:r>
            <a:endPar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pic>
        <p:nvPicPr>
          <p:cNvPr id="8" name="Picture 7">
            <a:extLst>
              <a:ext uri="{FF2B5EF4-FFF2-40B4-BE49-F238E27FC236}">
                <a16:creationId xmlns:a16="http://schemas.microsoft.com/office/drawing/2014/main" id="{43ABB051-FA01-35A6-8A59-6B8B45B56CA4}"/>
              </a:ext>
            </a:extLst>
          </p:cNvPr>
          <p:cNvPicPr>
            <a:picLocks noChangeAspect="1"/>
          </p:cNvPicPr>
          <p:nvPr/>
        </p:nvPicPr>
        <p:blipFill>
          <a:blip r:embed="rId3"/>
          <a:stretch>
            <a:fillRect/>
          </a:stretch>
        </p:blipFill>
        <p:spPr>
          <a:xfrm>
            <a:off x="2953680" y="3964132"/>
            <a:ext cx="3004324" cy="656683"/>
          </a:xfrm>
          <a:prstGeom prst="rect">
            <a:avLst/>
          </a:prstGeom>
        </p:spPr>
      </p:pic>
      <p:sp>
        <p:nvSpPr>
          <p:cNvPr id="9" name="TextBox 8">
            <a:extLst>
              <a:ext uri="{FF2B5EF4-FFF2-40B4-BE49-F238E27FC236}">
                <a16:creationId xmlns:a16="http://schemas.microsoft.com/office/drawing/2014/main" id="{9E647187-BBD2-188A-3612-0AFFB3E287D3}"/>
              </a:ext>
            </a:extLst>
          </p:cNvPr>
          <p:cNvSpPr txBox="1"/>
          <p:nvPr/>
        </p:nvSpPr>
        <p:spPr>
          <a:xfrm>
            <a:off x="1170894" y="5452694"/>
            <a:ext cx="7463872"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0" i="0" u="none" strike="noStrike" dirty="0">
                <a:effectLst/>
                <a:latin typeface="TH SarabunPSK" panose="020B0500040200020003" pitchFamily="34" charset="-34"/>
                <a:cs typeface="TH SarabunPSK" panose="020B0500040200020003" pitchFamily="34" charset="-34"/>
              </a:rPr>
              <a:t>In the late-time universe the anisotropy in stress-pressure is minimal and can be neglected. So, we can detect the modification of GR via lensing,</a:t>
            </a:r>
            <a:endPar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spTree>
    <p:extLst>
      <p:ext uri="{BB962C8B-B14F-4D97-AF65-F5344CB8AC3E}">
        <p14:creationId xmlns:p14="http://schemas.microsoft.com/office/powerpoint/2010/main" val="382475645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B00FD-FDE7-8F34-2BD4-2BFCFD069121}"/>
              </a:ext>
            </a:extLst>
          </p:cNvPr>
          <p:cNvSpPr>
            <a:spLocks noGrp="1"/>
          </p:cNvSpPr>
          <p:nvPr>
            <p:ph type="title"/>
          </p:nvPr>
        </p:nvSpPr>
        <p:spPr>
          <a:xfrm>
            <a:off x="448932" y="77057"/>
            <a:ext cx="8229600" cy="461663"/>
          </a:xfrm>
        </p:spPr>
        <p:txBody>
          <a:bodyPr>
            <a:normAutofit fontScale="90000"/>
          </a:bodyPr>
          <a:lstStyle/>
          <a:p>
            <a:pPr algn="ctr"/>
            <a:r>
              <a:rPr lang="en-US" sz="3200" b="1" dirty="0">
                <a:latin typeface="TH SarabunPSK" panose="020B0500040200020003" pitchFamily="34" charset="-34"/>
                <a:cs typeface="TH SarabunPSK" panose="020B0500040200020003" pitchFamily="34" charset="-34"/>
              </a:rPr>
              <a:t>Lens Effect</a:t>
            </a:r>
          </a:p>
        </p:txBody>
      </p:sp>
      <p:pic>
        <p:nvPicPr>
          <p:cNvPr id="4" name="Picture 3">
            <a:extLst>
              <a:ext uri="{FF2B5EF4-FFF2-40B4-BE49-F238E27FC236}">
                <a16:creationId xmlns:a16="http://schemas.microsoft.com/office/drawing/2014/main" id="{19F27809-6AA6-2F77-E3D2-B48AF2AFE6CF}"/>
              </a:ext>
            </a:extLst>
          </p:cNvPr>
          <p:cNvPicPr>
            <a:picLocks noChangeAspect="1"/>
          </p:cNvPicPr>
          <p:nvPr/>
        </p:nvPicPr>
        <p:blipFill>
          <a:blip r:embed="rId2"/>
          <a:stretch>
            <a:fillRect/>
          </a:stretch>
        </p:blipFill>
        <p:spPr>
          <a:xfrm>
            <a:off x="3540512" y="577823"/>
            <a:ext cx="2062976" cy="620444"/>
          </a:xfrm>
          <a:prstGeom prst="rect">
            <a:avLst/>
          </a:prstGeom>
        </p:spPr>
      </p:pic>
      <p:sp>
        <p:nvSpPr>
          <p:cNvPr id="5" name="TextBox 4">
            <a:extLst>
              <a:ext uri="{FF2B5EF4-FFF2-40B4-BE49-F238E27FC236}">
                <a16:creationId xmlns:a16="http://schemas.microsoft.com/office/drawing/2014/main" id="{D82363B5-A763-035C-13FB-B5954BD3AF8C}"/>
              </a:ext>
            </a:extLst>
          </p:cNvPr>
          <p:cNvSpPr txBox="1"/>
          <p:nvPr/>
        </p:nvSpPr>
        <p:spPr>
          <a:xfrm>
            <a:off x="3443094" y="1348542"/>
            <a:ext cx="206297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Born Approximation</a:t>
            </a:r>
          </a:p>
        </p:txBody>
      </p:sp>
      <p:pic>
        <p:nvPicPr>
          <p:cNvPr id="7" name="Picture 6">
            <a:extLst>
              <a:ext uri="{FF2B5EF4-FFF2-40B4-BE49-F238E27FC236}">
                <a16:creationId xmlns:a16="http://schemas.microsoft.com/office/drawing/2014/main" id="{4F143FD3-D7B5-C3B2-E43C-8D8ACB803DFF}"/>
              </a:ext>
            </a:extLst>
          </p:cNvPr>
          <p:cNvPicPr>
            <a:picLocks noChangeAspect="1"/>
          </p:cNvPicPr>
          <p:nvPr/>
        </p:nvPicPr>
        <p:blipFill>
          <a:blip r:embed="rId3"/>
          <a:stretch>
            <a:fillRect/>
          </a:stretch>
        </p:blipFill>
        <p:spPr>
          <a:xfrm>
            <a:off x="2938966" y="1960480"/>
            <a:ext cx="3266068" cy="564331"/>
          </a:xfrm>
          <a:prstGeom prst="rect">
            <a:avLst/>
          </a:prstGeom>
        </p:spPr>
      </p:pic>
      <p:pic>
        <p:nvPicPr>
          <p:cNvPr id="9" name="Picture 8" descr="A diagram of a triangle with lines and letters&#10;&#10;Description automatically generated">
            <a:extLst>
              <a:ext uri="{FF2B5EF4-FFF2-40B4-BE49-F238E27FC236}">
                <a16:creationId xmlns:a16="http://schemas.microsoft.com/office/drawing/2014/main" id="{45225E2D-4B52-D468-B201-7946B1B81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272" y="2763196"/>
            <a:ext cx="4106532" cy="3487293"/>
          </a:xfrm>
          <a:prstGeom prst="rect">
            <a:avLst/>
          </a:prstGeom>
        </p:spPr>
      </p:pic>
      <p:sp>
        <p:nvSpPr>
          <p:cNvPr id="10" name="TextBox 9">
            <a:extLst>
              <a:ext uri="{FF2B5EF4-FFF2-40B4-BE49-F238E27FC236}">
                <a16:creationId xmlns:a16="http://schemas.microsoft.com/office/drawing/2014/main" id="{9691DB0F-A583-36EC-C386-CEB812D63175}"/>
              </a:ext>
            </a:extLst>
          </p:cNvPr>
          <p:cNvSpPr txBox="1"/>
          <p:nvPr/>
        </p:nvSpPr>
        <p:spPr>
          <a:xfrm>
            <a:off x="1371600" y="6364339"/>
            <a:ext cx="225254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err="1">
                <a:ln>
                  <a:noFill/>
                </a:ln>
                <a:solidFill>
                  <a:srgbClr val="000000"/>
                </a:solidFill>
                <a:effectLst/>
                <a:uFillTx/>
                <a:latin typeface="TH SarabunPSK" panose="020B0500040200020003" pitchFamily="34" charset="-34"/>
                <a:cs typeface="TH SarabunPSK" panose="020B0500040200020003" pitchFamily="34" charset="-34"/>
                <a:sym typeface="Arial"/>
              </a:rPr>
              <a:t>Bertelmann</a:t>
            </a:r>
            <a:r>
              <a:rPr kumimoji="0" lang="en-US" sz="20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 &amp; </a:t>
            </a:r>
            <a:r>
              <a:rPr kumimoji="0" lang="en-US" sz="2000" b="0" i="0" u="none" strike="noStrike" cap="none" spc="0" normalizeH="0" baseline="0" dirty="0" err="1">
                <a:ln>
                  <a:noFill/>
                </a:ln>
                <a:solidFill>
                  <a:srgbClr val="000000"/>
                </a:solidFill>
                <a:effectLst/>
                <a:uFillTx/>
                <a:latin typeface="TH SarabunPSK" panose="020B0500040200020003" pitchFamily="34" charset="-34"/>
                <a:cs typeface="TH SarabunPSK" panose="020B0500040200020003" pitchFamily="34" charset="-34"/>
                <a:sym typeface="Arial"/>
              </a:rPr>
              <a:t>Maturi</a:t>
            </a:r>
            <a:r>
              <a:rPr kumimoji="0" lang="en-US" sz="20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 2017</a:t>
            </a:r>
          </a:p>
        </p:txBody>
      </p:sp>
      <p:pic>
        <p:nvPicPr>
          <p:cNvPr id="11" name="Picture 10">
            <a:extLst>
              <a:ext uri="{FF2B5EF4-FFF2-40B4-BE49-F238E27FC236}">
                <a16:creationId xmlns:a16="http://schemas.microsoft.com/office/drawing/2014/main" id="{431C0C75-EA25-51E5-6E0E-58C804675B79}"/>
              </a:ext>
            </a:extLst>
          </p:cNvPr>
          <p:cNvPicPr>
            <a:picLocks noChangeAspect="1"/>
          </p:cNvPicPr>
          <p:nvPr/>
        </p:nvPicPr>
        <p:blipFill>
          <a:blip r:embed="rId5"/>
          <a:stretch>
            <a:fillRect/>
          </a:stretch>
        </p:blipFill>
        <p:spPr>
          <a:xfrm>
            <a:off x="6168267" y="3428999"/>
            <a:ext cx="1171549" cy="607741"/>
          </a:xfrm>
          <a:prstGeom prst="rect">
            <a:avLst/>
          </a:prstGeom>
        </p:spPr>
      </p:pic>
      <p:sp>
        <p:nvSpPr>
          <p:cNvPr id="12" name="TextBox 11">
            <a:extLst>
              <a:ext uri="{FF2B5EF4-FFF2-40B4-BE49-F238E27FC236}">
                <a16:creationId xmlns:a16="http://schemas.microsoft.com/office/drawing/2014/main" id="{8B16001A-AE39-6F41-F9DB-14A9E3545B89}"/>
              </a:ext>
            </a:extLst>
          </p:cNvPr>
          <p:cNvSpPr txBox="1"/>
          <p:nvPr/>
        </p:nvSpPr>
        <p:spPr>
          <a:xfrm>
            <a:off x="5690005" y="2839644"/>
            <a:ext cx="298852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Point Mass Lensing</a:t>
            </a:r>
          </a:p>
        </p:txBody>
      </p:sp>
      <p:pic>
        <p:nvPicPr>
          <p:cNvPr id="13" name="Picture 12">
            <a:extLst>
              <a:ext uri="{FF2B5EF4-FFF2-40B4-BE49-F238E27FC236}">
                <a16:creationId xmlns:a16="http://schemas.microsoft.com/office/drawing/2014/main" id="{7246C799-3CD2-3D65-5CDE-FD57453B8ABA}"/>
              </a:ext>
            </a:extLst>
          </p:cNvPr>
          <p:cNvPicPr>
            <a:picLocks noChangeAspect="1"/>
          </p:cNvPicPr>
          <p:nvPr/>
        </p:nvPicPr>
        <p:blipFill>
          <a:blip r:embed="rId6"/>
          <a:stretch>
            <a:fillRect/>
          </a:stretch>
        </p:blipFill>
        <p:spPr>
          <a:xfrm>
            <a:off x="5939291" y="4475405"/>
            <a:ext cx="1885149" cy="274784"/>
          </a:xfrm>
          <a:prstGeom prst="rect">
            <a:avLst/>
          </a:prstGeom>
        </p:spPr>
      </p:pic>
      <p:pic>
        <p:nvPicPr>
          <p:cNvPr id="14" name="Picture 13">
            <a:extLst>
              <a:ext uri="{FF2B5EF4-FFF2-40B4-BE49-F238E27FC236}">
                <a16:creationId xmlns:a16="http://schemas.microsoft.com/office/drawing/2014/main" id="{630BF194-2645-CAA8-2E9E-3EECCC8BA145}"/>
              </a:ext>
            </a:extLst>
          </p:cNvPr>
          <p:cNvPicPr>
            <a:picLocks noChangeAspect="1"/>
          </p:cNvPicPr>
          <p:nvPr/>
        </p:nvPicPr>
        <p:blipFill>
          <a:blip r:embed="rId7"/>
          <a:stretch>
            <a:fillRect/>
          </a:stretch>
        </p:blipFill>
        <p:spPr>
          <a:xfrm>
            <a:off x="6205034" y="5210838"/>
            <a:ext cx="996952" cy="508001"/>
          </a:xfrm>
          <a:prstGeom prst="rect">
            <a:avLst/>
          </a:prstGeom>
          <a:ln>
            <a:solidFill>
              <a:schemeClr val="tx1"/>
            </a:solidFill>
          </a:ln>
        </p:spPr>
      </p:pic>
      <p:pic>
        <p:nvPicPr>
          <p:cNvPr id="15" name="Picture 14">
            <a:extLst>
              <a:ext uri="{FF2B5EF4-FFF2-40B4-BE49-F238E27FC236}">
                <a16:creationId xmlns:a16="http://schemas.microsoft.com/office/drawing/2014/main" id="{C57300EE-A0E2-8566-FA12-7C9C09B02FCE}"/>
              </a:ext>
            </a:extLst>
          </p:cNvPr>
          <p:cNvPicPr>
            <a:picLocks noChangeAspect="1"/>
          </p:cNvPicPr>
          <p:nvPr/>
        </p:nvPicPr>
        <p:blipFill>
          <a:blip r:embed="rId8"/>
          <a:stretch>
            <a:fillRect/>
          </a:stretch>
        </p:blipFill>
        <p:spPr>
          <a:xfrm>
            <a:off x="6206597" y="6226052"/>
            <a:ext cx="996953" cy="276574"/>
          </a:xfrm>
          <a:prstGeom prst="rect">
            <a:avLst/>
          </a:prstGeom>
          <a:ln>
            <a:solidFill>
              <a:schemeClr val="tx1"/>
            </a:solidFill>
          </a:ln>
        </p:spPr>
      </p:pic>
    </p:spTree>
    <p:extLst>
      <p:ext uri="{BB962C8B-B14F-4D97-AF65-F5344CB8AC3E}">
        <p14:creationId xmlns:p14="http://schemas.microsoft.com/office/powerpoint/2010/main" val="171524764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87CE-6FF6-473E-3D70-5A8361B6E21D}"/>
              </a:ext>
            </a:extLst>
          </p:cNvPr>
          <p:cNvSpPr>
            <a:spLocks noGrp="1"/>
          </p:cNvSpPr>
          <p:nvPr>
            <p:ph type="title"/>
          </p:nvPr>
        </p:nvSpPr>
        <p:spPr>
          <a:xfrm>
            <a:off x="457200" y="53859"/>
            <a:ext cx="8229600" cy="673216"/>
          </a:xfrm>
        </p:spPr>
        <p:txBody>
          <a:bodyPr>
            <a:normAutofit/>
          </a:bodyPr>
          <a:lstStyle/>
          <a:p>
            <a:pPr algn="ctr"/>
            <a:r>
              <a:rPr lang="en-US" b="1" dirty="0">
                <a:latin typeface="TH SarabunPSK" panose="020B0500040200020003" pitchFamily="34" charset="-34"/>
                <a:cs typeface="TH SarabunPSK" panose="020B0500040200020003" pitchFamily="34" charset="-34"/>
              </a:rPr>
              <a:t>Lensing Potential</a:t>
            </a:r>
          </a:p>
        </p:txBody>
      </p:sp>
      <p:pic>
        <p:nvPicPr>
          <p:cNvPr id="5" name="Picture 4">
            <a:extLst>
              <a:ext uri="{FF2B5EF4-FFF2-40B4-BE49-F238E27FC236}">
                <a16:creationId xmlns:a16="http://schemas.microsoft.com/office/drawing/2014/main" id="{DAAFCDBC-1D45-8AC0-B6F4-5AFA832384DE}"/>
              </a:ext>
            </a:extLst>
          </p:cNvPr>
          <p:cNvPicPr>
            <a:picLocks noChangeAspect="1"/>
          </p:cNvPicPr>
          <p:nvPr/>
        </p:nvPicPr>
        <p:blipFill>
          <a:blip r:embed="rId2"/>
          <a:stretch>
            <a:fillRect/>
          </a:stretch>
        </p:blipFill>
        <p:spPr>
          <a:xfrm>
            <a:off x="1538868" y="1029680"/>
            <a:ext cx="5736993" cy="632175"/>
          </a:xfrm>
          <a:prstGeom prst="rect">
            <a:avLst/>
          </a:prstGeom>
        </p:spPr>
      </p:pic>
      <p:pic>
        <p:nvPicPr>
          <p:cNvPr id="6" name="Picture 5">
            <a:extLst>
              <a:ext uri="{FF2B5EF4-FFF2-40B4-BE49-F238E27FC236}">
                <a16:creationId xmlns:a16="http://schemas.microsoft.com/office/drawing/2014/main" id="{3E6D8DB8-DDD7-0DEB-1F1D-0B5146332502}"/>
              </a:ext>
            </a:extLst>
          </p:cNvPr>
          <p:cNvPicPr>
            <a:picLocks noChangeAspect="1"/>
          </p:cNvPicPr>
          <p:nvPr/>
        </p:nvPicPr>
        <p:blipFill>
          <a:blip r:embed="rId3"/>
          <a:stretch>
            <a:fillRect/>
          </a:stretch>
        </p:blipFill>
        <p:spPr>
          <a:xfrm>
            <a:off x="2720898" y="1813590"/>
            <a:ext cx="3952488" cy="701248"/>
          </a:xfrm>
          <a:prstGeom prst="rect">
            <a:avLst/>
          </a:prstGeom>
        </p:spPr>
      </p:pic>
      <p:sp>
        <p:nvSpPr>
          <p:cNvPr id="3" name="TextBox 2">
            <a:extLst>
              <a:ext uri="{FF2B5EF4-FFF2-40B4-BE49-F238E27FC236}">
                <a16:creationId xmlns:a16="http://schemas.microsoft.com/office/drawing/2014/main" id="{B224D19D-21AA-DDB6-AFBB-AA9012F1C4E8}"/>
              </a:ext>
            </a:extLst>
          </p:cNvPr>
          <p:cNvSpPr txBox="1"/>
          <p:nvPr/>
        </p:nvSpPr>
        <p:spPr>
          <a:xfrm>
            <a:off x="2653603" y="3884330"/>
            <a:ext cx="35014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Poisson Equation:</a:t>
            </a:r>
          </a:p>
        </p:txBody>
      </p:sp>
      <p:pic>
        <p:nvPicPr>
          <p:cNvPr id="4" name="Picture 3">
            <a:extLst>
              <a:ext uri="{FF2B5EF4-FFF2-40B4-BE49-F238E27FC236}">
                <a16:creationId xmlns:a16="http://schemas.microsoft.com/office/drawing/2014/main" id="{34B276F2-7B38-8791-9EFC-419677E940B5}"/>
              </a:ext>
            </a:extLst>
          </p:cNvPr>
          <p:cNvPicPr>
            <a:picLocks noChangeAspect="1"/>
          </p:cNvPicPr>
          <p:nvPr/>
        </p:nvPicPr>
        <p:blipFill>
          <a:blip r:embed="rId4"/>
          <a:stretch>
            <a:fillRect/>
          </a:stretch>
        </p:blipFill>
        <p:spPr>
          <a:xfrm>
            <a:off x="2310006" y="3262179"/>
            <a:ext cx="4523987" cy="524520"/>
          </a:xfrm>
          <a:prstGeom prst="rect">
            <a:avLst/>
          </a:prstGeom>
        </p:spPr>
      </p:pic>
      <p:sp>
        <p:nvSpPr>
          <p:cNvPr id="7" name="TextBox 6">
            <a:extLst>
              <a:ext uri="{FF2B5EF4-FFF2-40B4-BE49-F238E27FC236}">
                <a16:creationId xmlns:a16="http://schemas.microsoft.com/office/drawing/2014/main" id="{20B05007-EEA5-09FE-10E5-448D99353D30}"/>
              </a:ext>
            </a:extLst>
          </p:cNvPr>
          <p:cNvSpPr txBox="1"/>
          <p:nvPr/>
        </p:nvSpPr>
        <p:spPr>
          <a:xfrm>
            <a:off x="3590305" y="2608950"/>
            <a:ext cx="162807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Take Divergence</a:t>
            </a:r>
          </a:p>
        </p:txBody>
      </p:sp>
      <p:pic>
        <p:nvPicPr>
          <p:cNvPr id="8" name="Picture 7">
            <a:extLst>
              <a:ext uri="{FF2B5EF4-FFF2-40B4-BE49-F238E27FC236}">
                <a16:creationId xmlns:a16="http://schemas.microsoft.com/office/drawing/2014/main" id="{AE97DB7D-14B4-2811-2BCC-C7719265884F}"/>
              </a:ext>
            </a:extLst>
          </p:cNvPr>
          <p:cNvPicPr>
            <a:picLocks noChangeAspect="1"/>
          </p:cNvPicPr>
          <p:nvPr/>
        </p:nvPicPr>
        <p:blipFill>
          <a:blip r:embed="rId5"/>
          <a:stretch>
            <a:fillRect/>
          </a:stretch>
        </p:blipFill>
        <p:spPr>
          <a:xfrm>
            <a:off x="3411887" y="4503143"/>
            <a:ext cx="1943611" cy="379241"/>
          </a:xfrm>
          <a:prstGeom prst="rect">
            <a:avLst/>
          </a:prstGeom>
        </p:spPr>
      </p:pic>
      <p:pic>
        <p:nvPicPr>
          <p:cNvPr id="9" name="Picture 8">
            <a:extLst>
              <a:ext uri="{FF2B5EF4-FFF2-40B4-BE49-F238E27FC236}">
                <a16:creationId xmlns:a16="http://schemas.microsoft.com/office/drawing/2014/main" id="{D2775ED7-5FC5-B926-9BE9-75A9128663C6}"/>
              </a:ext>
            </a:extLst>
          </p:cNvPr>
          <p:cNvPicPr>
            <a:picLocks noChangeAspect="1"/>
          </p:cNvPicPr>
          <p:nvPr/>
        </p:nvPicPr>
        <p:blipFill>
          <a:blip r:embed="rId6"/>
          <a:stretch>
            <a:fillRect/>
          </a:stretch>
        </p:blipFill>
        <p:spPr>
          <a:xfrm>
            <a:off x="3411887" y="5041559"/>
            <a:ext cx="2109884" cy="632175"/>
          </a:xfrm>
          <a:prstGeom prst="rect">
            <a:avLst/>
          </a:prstGeom>
        </p:spPr>
      </p:pic>
      <p:pic>
        <p:nvPicPr>
          <p:cNvPr id="11" name="Picture 10">
            <a:extLst>
              <a:ext uri="{FF2B5EF4-FFF2-40B4-BE49-F238E27FC236}">
                <a16:creationId xmlns:a16="http://schemas.microsoft.com/office/drawing/2014/main" id="{BD759C20-8480-A0DB-2918-F0BF5B90D862}"/>
              </a:ext>
            </a:extLst>
          </p:cNvPr>
          <p:cNvPicPr>
            <a:picLocks noChangeAspect="1"/>
          </p:cNvPicPr>
          <p:nvPr/>
        </p:nvPicPr>
        <p:blipFill>
          <a:blip r:embed="rId7"/>
          <a:stretch>
            <a:fillRect/>
          </a:stretch>
        </p:blipFill>
        <p:spPr>
          <a:xfrm>
            <a:off x="2013547" y="5757645"/>
            <a:ext cx="5116904" cy="632175"/>
          </a:xfrm>
          <a:prstGeom prst="rect">
            <a:avLst/>
          </a:prstGeom>
        </p:spPr>
      </p:pic>
    </p:spTree>
    <p:extLst>
      <p:ext uri="{BB962C8B-B14F-4D97-AF65-F5344CB8AC3E}">
        <p14:creationId xmlns:p14="http://schemas.microsoft.com/office/powerpoint/2010/main" val="233585172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C4A2-22A6-B258-677E-837FC812687F}"/>
              </a:ext>
            </a:extLst>
          </p:cNvPr>
          <p:cNvSpPr>
            <a:spLocks noGrp="1"/>
          </p:cNvSpPr>
          <p:nvPr>
            <p:ph type="title"/>
          </p:nvPr>
        </p:nvSpPr>
        <p:spPr>
          <a:xfrm>
            <a:off x="457200" y="156118"/>
            <a:ext cx="8229600" cy="535258"/>
          </a:xfrm>
        </p:spPr>
        <p:txBody>
          <a:bodyPr>
            <a:normAutofit fontScale="90000"/>
          </a:bodyPr>
          <a:lstStyle/>
          <a:p>
            <a:pPr algn="ctr"/>
            <a:r>
              <a:rPr lang="en-US" sz="3200" b="1" dirty="0">
                <a:latin typeface="TH SarabunPSK" panose="020B0500040200020003" pitchFamily="34" charset="-34"/>
                <a:cs typeface="TH SarabunPSK" panose="020B0500040200020003" pitchFamily="34" charset="-34"/>
              </a:rPr>
              <a:t>Jacobian and Distortion of Image</a:t>
            </a:r>
          </a:p>
        </p:txBody>
      </p:sp>
      <p:pic>
        <p:nvPicPr>
          <p:cNvPr id="5" name="Picture 4" descr="A diagram of circles and circles with arrows&#10;&#10;Description automatically generated">
            <a:extLst>
              <a:ext uri="{FF2B5EF4-FFF2-40B4-BE49-F238E27FC236}">
                <a16:creationId xmlns:a16="http://schemas.microsoft.com/office/drawing/2014/main" id="{0675B73A-9523-14FE-960E-224BF4FA6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003" y="506322"/>
            <a:ext cx="5877993" cy="3780124"/>
          </a:xfrm>
          <a:prstGeom prst="rect">
            <a:avLst/>
          </a:prstGeom>
        </p:spPr>
      </p:pic>
      <p:pic>
        <p:nvPicPr>
          <p:cNvPr id="6" name="Picture 5">
            <a:extLst>
              <a:ext uri="{FF2B5EF4-FFF2-40B4-BE49-F238E27FC236}">
                <a16:creationId xmlns:a16="http://schemas.microsoft.com/office/drawing/2014/main" id="{BF1A023D-8E4E-3586-E48E-264C929FA02F}"/>
              </a:ext>
            </a:extLst>
          </p:cNvPr>
          <p:cNvPicPr>
            <a:picLocks noChangeAspect="1"/>
          </p:cNvPicPr>
          <p:nvPr/>
        </p:nvPicPr>
        <p:blipFill>
          <a:blip r:embed="rId3"/>
          <a:stretch>
            <a:fillRect/>
          </a:stretch>
        </p:blipFill>
        <p:spPr>
          <a:xfrm>
            <a:off x="2608688" y="4364419"/>
            <a:ext cx="3703599" cy="544461"/>
          </a:xfrm>
          <a:prstGeom prst="rect">
            <a:avLst/>
          </a:prstGeom>
        </p:spPr>
      </p:pic>
      <p:pic>
        <p:nvPicPr>
          <p:cNvPr id="8" name="Picture 7" descr="A black numbers and symbols on a white background&#10;&#10;Description automatically generated">
            <a:extLst>
              <a:ext uri="{FF2B5EF4-FFF2-40B4-BE49-F238E27FC236}">
                <a16:creationId xmlns:a16="http://schemas.microsoft.com/office/drawing/2014/main" id="{9460D751-5765-7D84-6FA5-322B3C5DF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697" y="5228780"/>
            <a:ext cx="5586606" cy="833679"/>
          </a:xfrm>
          <a:prstGeom prst="rect">
            <a:avLst/>
          </a:prstGeom>
        </p:spPr>
      </p:pic>
    </p:spTree>
    <p:extLst>
      <p:ext uri="{BB962C8B-B14F-4D97-AF65-F5344CB8AC3E}">
        <p14:creationId xmlns:p14="http://schemas.microsoft.com/office/powerpoint/2010/main" val="314550457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8C666-EDCA-851E-729F-13B5740C8059}"/>
              </a:ext>
            </a:extLst>
          </p:cNvPr>
          <p:cNvSpPr>
            <a:spLocks noGrp="1"/>
          </p:cNvSpPr>
          <p:nvPr>
            <p:ph type="title"/>
          </p:nvPr>
        </p:nvSpPr>
        <p:spPr>
          <a:xfrm>
            <a:off x="947853" y="89210"/>
            <a:ext cx="8229600" cy="669073"/>
          </a:xfrm>
        </p:spPr>
        <p:txBody>
          <a:bodyPr>
            <a:normAutofit fontScale="90000"/>
          </a:bodyPr>
          <a:lstStyle/>
          <a:p>
            <a:pPr algn="ctr"/>
            <a:r>
              <a:rPr lang="en-US" b="1" dirty="0">
                <a:latin typeface="TH SarabunPSK" panose="020B0500040200020003" pitchFamily="34" charset="-34"/>
                <a:cs typeface="TH SarabunPSK" panose="020B0500040200020003" pitchFamily="34" charset="-34"/>
              </a:rPr>
              <a:t>Distortion of Image and Ray Tracing</a:t>
            </a:r>
          </a:p>
        </p:txBody>
      </p:sp>
      <p:pic>
        <p:nvPicPr>
          <p:cNvPr id="4" name="Picture 3" descr="A diagram of circles and circles with arrows&#10;&#10;Description automatically generated">
            <a:extLst>
              <a:ext uri="{FF2B5EF4-FFF2-40B4-BE49-F238E27FC236}">
                <a16:creationId xmlns:a16="http://schemas.microsoft.com/office/drawing/2014/main" id="{0647C519-6941-CBF7-F4C2-00084D0FD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604" y="758283"/>
            <a:ext cx="5274527" cy="3392036"/>
          </a:xfrm>
          <a:prstGeom prst="rect">
            <a:avLst/>
          </a:prstGeom>
        </p:spPr>
      </p:pic>
      <p:pic>
        <p:nvPicPr>
          <p:cNvPr id="5" name="Picture 4">
            <a:extLst>
              <a:ext uri="{FF2B5EF4-FFF2-40B4-BE49-F238E27FC236}">
                <a16:creationId xmlns:a16="http://schemas.microsoft.com/office/drawing/2014/main" id="{08D97705-D205-1D32-0F37-983FD743F654}"/>
              </a:ext>
            </a:extLst>
          </p:cNvPr>
          <p:cNvPicPr>
            <a:picLocks noChangeAspect="1"/>
          </p:cNvPicPr>
          <p:nvPr/>
        </p:nvPicPr>
        <p:blipFill>
          <a:blip r:embed="rId3"/>
          <a:stretch>
            <a:fillRect/>
          </a:stretch>
        </p:blipFill>
        <p:spPr>
          <a:xfrm>
            <a:off x="3778869" y="4290775"/>
            <a:ext cx="2567568" cy="1057234"/>
          </a:xfrm>
          <a:prstGeom prst="rect">
            <a:avLst/>
          </a:prstGeom>
        </p:spPr>
      </p:pic>
      <p:pic>
        <p:nvPicPr>
          <p:cNvPr id="6" name="Picture 5">
            <a:extLst>
              <a:ext uri="{FF2B5EF4-FFF2-40B4-BE49-F238E27FC236}">
                <a16:creationId xmlns:a16="http://schemas.microsoft.com/office/drawing/2014/main" id="{A71DCD5A-7848-5815-D166-57C42C8641C2}"/>
              </a:ext>
            </a:extLst>
          </p:cNvPr>
          <p:cNvPicPr>
            <a:picLocks noChangeAspect="1"/>
          </p:cNvPicPr>
          <p:nvPr/>
        </p:nvPicPr>
        <p:blipFill>
          <a:blip r:embed="rId4"/>
          <a:stretch>
            <a:fillRect/>
          </a:stretch>
        </p:blipFill>
        <p:spPr>
          <a:xfrm>
            <a:off x="3778869" y="5488465"/>
            <a:ext cx="3348191" cy="643287"/>
          </a:xfrm>
          <a:prstGeom prst="rect">
            <a:avLst/>
          </a:prstGeom>
        </p:spPr>
      </p:pic>
    </p:spTree>
    <p:extLst>
      <p:ext uri="{BB962C8B-B14F-4D97-AF65-F5344CB8AC3E}">
        <p14:creationId xmlns:p14="http://schemas.microsoft.com/office/powerpoint/2010/main" val="196220685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186B-DC62-53B2-ADC2-8D136EAF4444}"/>
              </a:ext>
            </a:extLst>
          </p:cNvPr>
          <p:cNvSpPr>
            <a:spLocks noGrp="1"/>
          </p:cNvSpPr>
          <p:nvPr>
            <p:ph type="title"/>
          </p:nvPr>
        </p:nvSpPr>
        <p:spPr>
          <a:xfrm>
            <a:off x="457200" y="184706"/>
            <a:ext cx="8229600" cy="727075"/>
          </a:xfrm>
        </p:spPr>
        <p:txBody>
          <a:bodyPr/>
          <a:lstStyle/>
          <a:p>
            <a:pPr algn="ctr"/>
            <a:r>
              <a:rPr lang="en-US" b="1" dirty="0">
                <a:latin typeface="TH SarabunPSK" panose="020B0500040200020003" pitchFamily="34" charset="-34"/>
                <a:cs typeface="TH SarabunPSK" panose="020B0500040200020003" pitchFamily="34" charset="-34"/>
              </a:rPr>
              <a:t>Weak Regime</a:t>
            </a:r>
          </a:p>
        </p:txBody>
      </p:sp>
      <p:pic>
        <p:nvPicPr>
          <p:cNvPr id="5" name="Picture 4">
            <a:extLst>
              <a:ext uri="{FF2B5EF4-FFF2-40B4-BE49-F238E27FC236}">
                <a16:creationId xmlns:a16="http://schemas.microsoft.com/office/drawing/2014/main" id="{CE9931B5-845A-FDC3-2920-915A5F48AC7B}"/>
              </a:ext>
            </a:extLst>
          </p:cNvPr>
          <p:cNvPicPr>
            <a:picLocks noChangeAspect="1"/>
          </p:cNvPicPr>
          <p:nvPr/>
        </p:nvPicPr>
        <p:blipFill>
          <a:blip r:embed="rId2"/>
          <a:stretch>
            <a:fillRect/>
          </a:stretch>
        </p:blipFill>
        <p:spPr>
          <a:xfrm>
            <a:off x="2285998" y="2898014"/>
            <a:ext cx="4783873" cy="286877"/>
          </a:xfrm>
          <a:prstGeom prst="rect">
            <a:avLst/>
          </a:prstGeom>
        </p:spPr>
      </p:pic>
      <p:sp>
        <p:nvSpPr>
          <p:cNvPr id="6" name="TextBox 5">
            <a:extLst>
              <a:ext uri="{FF2B5EF4-FFF2-40B4-BE49-F238E27FC236}">
                <a16:creationId xmlns:a16="http://schemas.microsoft.com/office/drawing/2014/main" id="{39C21C21-8485-5C0B-5D81-EF7BBA0B9244}"/>
              </a:ext>
            </a:extLst>
          </p:cNvPr>
          <p:cNvSpPr txBox="1"/>
          <p:nvPr/>
        </p:nvSpPr>
        <p:spPr>
          <a:xfrm>
            <a:off x="1820433" y="2215038"/>
            <a:ext cx="593244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TH SarabunPSK" panose="020B0500040200020003" pitchFamily="34" charset="-34"/>
                <a:cs typeface="TH SarabunPSK" panose="020B0500040200020003" pitchFamily="34" charset="-34"/>
              </a:rPr>
              <a:t>c</a:t>
            </a: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an only be detected by </a:t>
            </a:r>
            <a:r>
              <a:rPr lang="en-GB" b="0" i="0" u="none" strike="noStrike" dirty="0">
                <a:effectLst/>
                <a:highlight>
                  <a:srgbClr val="FFFFFF"/>
                </a:highlight>
                <a:latin typeface="TH SarabunPSK" panose="020B0500040200020003" pitchFamily="34" charset="-34"/>
                <a:cs typeface="TH SarabunPSK" panose="020B0500040200020003" pitchFamily="34" charset="-34"/>
              </a:rPr>
              <a:t>measuring distortions statistically</a:t>
            </a:r>
            <a:endPar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pic>
        <p:nvPicPr>
          <p:cNvPr id="7" name="Picture 6">
            <a:extLst>
              <a:ext uri="{FF2B5EF4-FFF2-40B4-BE49-F238E27FC236}">
                <a16:creationId xmlns:a16="http://schemas.microsoft.com/office/drawing/2014/main" id="{6F634B6D-4DA2-4E9A-8B6D-60217A387A3F}"/>
              </a:ext>
            </a:extLst>
          </p:cNvPr>
          <p:cNvPicPr>
            <a:picLocks noChangeAspect="1"/>
          </p:cNvPicPr>
          <p:nvPr/>
        </p:nvPicPr>
        <p:blipFill>
          <a:blip r:embed="rId3"/>
          <a:stretch>
            <a:fillRect/>
          </a:stretch>
        </p:blipFill>
        <p:spPr>
          <a:xfrm>
            <a:off x="3931770" y="1661395"/>
            <a:ext cx="1280458" cy="264676"/>
          </a:xfrm>
          <a:prstGeom prst="rect">
            <a:avLst/>
          </a:prstGeom>
        </p:spPr>
      </p:pic>
      <p:sp>
        <p:nvSpPr>
          <p:cNvPr id="8" name="TextBox 7">
            <a:extLst>
              <a:ext uri="{FF2B5EF4-FFF2-40B4-BE49-F238E27FC236}">
                <a16:creationId xmlns:a16="http://schemas.microsoft.com/office/drawing/2014/main" id="{174C5469-E3F9-4D4C-80FD-A34ED859224F}"/>
              </a:ext>
            </a:extLst>
          </p:cNvPr>
          <p:cNvSpPr txBox="1"/>
          <p:nvPr/>
        </p:nvSpPr>
        <p:spPr>
          <a:xfrm>
            <a:off x="2662351" y="3431391"/>
            <a:ext cx="424861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Shear induce ellipticity of circular source </a:t>
            </a:r>
          </a:p>
        </p:txBody>
      </p:sp>
      <p:pic>
        <p:nvPicPr>
          <p:cNvPr id="13" name="Picture 12">
            <a:extLst>
              <a:ext uri="{FF2B5EF4-FFF2-40B4-BE49-F238E27FC236}">
                <a16:creationId xmlns:a16="http://schemas.microsoft.com/office/drawing/2014/main" id="{292D0996-1262-0CC2-4115-2A6FB84261B1}"/>
              </a:ext>
            </a:extLst>
          </p:cNvPr>
          <p:cNvPicPr>
            <a:picLocks noChangeAspect="1"/>
          </p:cNvPicPr>
          <p:nvPr/>
        </p:nvPicPr>
        <p:blipFill>
          <a:blip r:embed="rId4"/>
          <a:stretch>
            <a:fillRect/>
          </a:stretch>
        </p:blipFill>
        <p:spPr>
          <a:xfrm>
            <a:off x="4010721" y="4471616"/>
            <a:ext cx="956527" cy="231659"/>
          </a:xfrm>
          <a:prstGeom prst="rect">
            <a:avLst/>
          </a:prstGeom>
        </p:spPr>
      </p:pic>
      <p:sp>
        <p:nvSpPr>
          <p:cNvPr id="14" name="TextBox 13">
            <a:extLst>
              <a:ext uri="{FF2B5EF4-FFF2-40B4-BE49-F238E27FC236}">
                <a16:creationId xmlns:a16="http://schemas.microsoft.com/office/drawing/2014/main" id="{AC80537B-6B1B-07DA-97FC-87798BA704F4}"/>
              </a:ext>
            </a:extLst>
          </p:cNvPr>
          <p:cNvSpPr txBox="1"/>
          <p:nvPr/>
        </p:nvSpPr>
        <p:spPr>
          <a:xfrm>
            <a:off x="3347803" y="3894528"/>
            <a:ext cx="287771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Intrinsic ellipticity variance</a:t>
            </a:r>
          </a:p>
        </p:txBody>
      </p:sp>
      <p:sp>
        <p:nvSpPr>
          <p:cNvPr id="15" name="TextBox 14">
            <a:extLst>
              <a:ext uri="{FF2B5EF4-FFF2-40B4-BE49-F238E27FC236}">
                <a16:creationId xmlns:a16="http://schemas.microsoft.com/office/drawing/2014/main" id="{5EFD950E-81BC-8E88-9AA5-DD2EBD0FE262}"/>
              </a:ext>
            </a:extLst>
          </p:cNvPr>
          <p:cNvSpPr txBox="1"/>
          <p:nvPr/>
        </p:nvSpPr>
        <p:spPr>
          <a:xfrm>
            <a:off x="2071337" y="4934125"/>
            <a:ext cx="521319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latin typeface="TH SarabunPSK" panose="020B0500040200020003" pitchFamily="34" charset="-34"/>
                <a:cs typeface="TH SarabunPSK" panose="020B0500040200020003" pitchFamily="34" charset="-34"/>
              </a:rPr>
              <a:t>Expectation variance ellipticity signal from N galaxies</a:t>
            </a:r>
            <a:endPar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pic>
        <p:nvPicPr>
          <p:cNvPr id="16" name="Picture 15">
            <a:extLst>
              <a:ext uri="{FF2B5EF4-FFF2-40B4-BE49-F238E27FC236}">
                <a16:creationId xmlns:a16="http://schemas.microsoft.com/office/drawing/2014/main" id="{F9408259-6F1A-AFA8-F882-E891672202E7}"/>
              </a:ext>
            </a:extLst>
          </p:cNvPr>
          <p:cNvPicPr>
            <a:picLocks noChangeAspect="1"/>
          </p:cNvPicPr>
          <p:nvPr/>
        </p:nvPicPr>
        <p:blipFill>
          <a:blip r:embed="rId5"/>
          <a:stretch>
            <a:fillRect/>
          </a:stretch>
        </p:blipFill>
        <p:spPr>
          <a:xfrm>
            <a:off x="3781501" y="5496432"/>
            <a:ext cx="1537631" cy="330591"/>
          </a:xfrm>
          <a:prstGeom prst="rect">
            <a:avLst/>
          </a:prstGeom>
        </p:spPr>
      </p:pic>
      <p:sp>
        <p:nvSpPr>
          <p:cNvPr id="17" name="TextBox 16">
            <a:extLst>
              <a:ext uri="{FF2B5EF4-FFF2-40B4-BE49-F238E27FC236}">
                <a16:creationId xmlns:a16="http://schemas.microsoft.com/office/drawing/2014/main" id="{6E8CC347-EEDF-9BF9-20E7-1FB7F9564671}"/>
              </a:ext>
            </a:extLst>
          </p:cNvPr>
          <p:cNvSpPr txBox="1"/>
          <p:nvPr/>
        </p:nvSpPr>
        <p:spPr>
          <a:xfrm>
            <a:off x="2180061" y="5888293"/>
            <a:ext cx="521319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TH SarabunPSK" panose="020B0500040200020003" pitchFamily="34" charset="-34"/>
                <a:cs typeface="TH SarabunPSK" panose="020B0500040200020003" pitchFamily="34" charset="-34"/>
              </a:rPr>
              <a:t>To detect lensing cosmic variance signal, we require: </a:t>
            </a:r>
            <a:endPar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pic>
        <p:nvPicPr>
          <p:cNvPr id="18" name="Picture 17">
            <a:extLst>
              <a:ext uri="{FF2B5EF4-FFF2-40B4-BE49-F238E27FC236}">
                <a16:creationId xmlns:a16="http://schemas.microsoft.com/office/drawing/2014/main" id="{CAEB64FA-C038-4A17-DF02-948DD1073285}"/>
              </a:ext>
            </a:extLst>
          </p:cNvPr>
          <p:cNvPicPr>
            <a:picLocks noChangeAspect="1"/>
          </p:cNvPicPr>
          <p:nvPr/>
        </p:nvPicPr>
        <p:blipFill>
          <a:blip r:embed="rId6"/>
          <a:stretch>
            <a:fillRect/>
          </a:stretch>
        </p:blipFill>
        <p:spPr>
          <a:xfrm>
            <a:off x="4010721" y="6352903"/>
            <a:ext cx="1122556" cy="289994"/>
          </a:xfrm>
          <a:prstGeom prst="rect">
            <a:avLst/>
          </a:prstGeom>
        </p:spPr>
      </p:pic>
      <p:sp>
        <p:nvSpPr>
          <p:cNvPr id="3" name="TextBox 2">
            <a:extLst>
              <a:ext uri="{FF2B5EF4-FFF2-40B4-BE49-F238E27FC236}">
                <a16:creationId xmlns:a16="http://schemas.microsoft.com/office/drawing/2014/main" id="{6BFEA640-B0D7-6DE3-F6C3-8FB6EF17ACBB}"/>
              </a:ext>
            </a:extLst>
          </p:cNvPr>
          <p:cNvSpPr txBox="1"/>
          <p:nvPr/>
        </p:nvSpPr>
        <p:spPr>
          <a:xfrm>
            <a:off x="2071337" y="986974"/>
            <a:ext cx="508495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Surface Brightness is conserved</a:t>
            </a:r>
          </a:p>
        </p:txBody>
      </p:sp>
    </p:spTree>
    <p:extLst>
      <p:ext uri="{BB962C8B-B14F-4D97-AF65-F5344CB8AC3E}">
        <p14:creationId xmlns:p14="http://schemas.microsoft.com/office/powerpoint/2010/main" val="178096716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C8813-1E7E-6EA2-B8A9-B39DB432DDE8}"/>
              </a:ext>
            </a:extLst>
          </p:cNvPr>
          <p:cNvSpPr>
            <a:spLocks noGrp="1"/>
          </p:cNvSpPr>
          <p:nvPr>
            <p:ph type="title"/>
          </p:nvPr>
        </p:nvSpPr>
        <p:spPr>
          <a:xfrm>
            <a:off x="457200" y="155575"/>
            <a:ext cx="8229600" cy="758826"/>
          </a:xfrm>
        </p:spPr>
        <p:txBody>
          <a:bodyPr/>
          <a:lstStyle/>
          <a:p>
            <a:pPr algn="ctr"/>
            <a:r>
              <a:rPr lang="en-US" b="1" dirty="0">
                <a:latin typeface="TH SarabunPSK" panose="020B0500040200020003" pitchFamily="34" charset="-34"/>
                <a:cs typeface="TH SarabunPSK" panose="020B0500040200020003" pitchFamily="34" charset="-34"/>
              </a:rPr>
              <a:t>Measuring Shear</a:t>
            </a:r>
          </a:p>
        </p:txBody>
      </p:sp>
      <p:pic>
        <p:nvPicPr>
          <p:cNvPr id="4" name="Picture 3">
            <a:extLst>
              <a:ext uri="{FF2B5EF4-FFF2-40B4-BE49-F238E27FC236}">
                <a16:creationId xmlns:a16="http://schemas.microsoft.com/office/drawing/2014/main" id="{9920F178-7179-6044-AE16-66359DB6C172}"/>
              </a:ext>
            </a:extLst>
          </p:cNvPr>
          <p:cNvPicPr>
            <a:picLocks noChangeAspect="1"/>
          </p:cNvPicPr>
          <p:nvPr/>
        </p:nvPicPr>
        <p:blipFill>
          <a:blip r:embed="rId2"/>
          <a:stretch>
            <a:fillRect/>
          </a:stretch>
        </p:blipFill>
        <p:spPr>
          <a:xfrm>
            <a:off x="3272883" y="1624686"/>
            <a:ext cx="2598234" cy="583873"/>
          </a:xfrm>
          <a:prstGeom prst="rect">
            <a:avLst/>
          </a:prstGeom>
        </p:spPr>
      </p:pic>
      <p:sp>
        <p:nvSpPr>
          <p:cNvPr id="6" name="TextBox 5">
            <a:extLst>
              <a:ext uri="{FF2B5EF4-FFF2-40B4-BE49-F238E27FC236}">
                <a16:creationId xmlns:a16="http://schemas.microsoft.com/office/drawing/2014/main" id="{817A03D6-B46E-17C2-1140-F31D98487CCB}"/>
              </a:ext>
            </a:extLst>
          </p:cNvPr>
          <p:cNvSpPr txBox="1"/>
          <p:nvPr/>
        </p:nvSpPr>
        <p:spPr>
          <a:xfrm>
            <a:off x="2442117" y="2460846"/>
            <a:ext cx="497344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b="0" i="0" u="none" strike="noStrike" dirty="0">
                <a:effectLst/>
                <a:latin typeface="TH SarabunPSK" panose="020B0500040200020003" pitchFamily="34" charset="-34"/>
                <a:cs typeface="TH SarabunPSK" panose="020B0500040200020003" pitchFamily="34" charset="-34"/>
              </a:rPr>
              <a:t>Blandford &amp; Narayan(1986); Blandford et al. (1991)</a:t>
            </a:r>
            <a:endParaRPr lang="en-US" dirty="0">
              <a:latin typeface="TH SarabunPSK" panose="020B0500040200020003" pitchFamily="34" charset="-34"/>
              <a:cs typeface="TH SarabunPSK" panose="020B0500040200020003" pitchFamily="34" charset="-34"/>
            </a:endParaRPr>
          </a:p>
        </p:txBody>
      </p:sp>
      <p:sp>
        <p:nvSpPr>
          <p:cNvPr id="8" name="TextBox 7">
            <a:extLst>
              <a:ext uri="{FF2B5EF4-FFF2-40B4-BE49-F238E27FC236}">
                <a16:creationId xmlns:a16="http://schemas.microsoft.com/office/drawing/2014/main" id="{8D385291-E0E4-839A-3A49-285D23AFF083}"/>
              </a:ext>
            </a:extLst>
          </p:cNvPr>
          <p:cNvSpPr txBox="1"/>
          <p:nvPr/>
        </p:nvSpPr>
        <p:spPr>
          <a:xfrm>
            <a:off x="3362092" y="1018461"/>
            <a:ext cx="241981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b="0" i="0" u="none" strike="noStrike" dirty="0">
                <a:effectLst/>
                <a:highlight>
                  <a:srgbClr val="FFFFFF"/>
                </a:highlight>
                <a:latin typeface="TH SarabunPSK" panose="020B0500040200020003" pitchFamily="34" charset="-34"/>
                <a:cs typeface="TH SarabunPSK" panose="020B0500040200020003" pitchFamily="34" charset="-34"/>
              </a:rPr>
              <a:t>quadrupole moments</a:t>
            </a:r>
            <a:endParaRPr lang="en-US" dirty="0">
              <a:latin typeface="TH SarabunPSK" panose="020B0500040200020003" pitchFamily="34" charset="-34"/>
              <a:cs typeface="TH SarabunPSK" panose="020B0500040200020003" pitchFamily="34" charset="-34"/>
            </a:endParaRPr>
          </a:p>
        </p:txBody>
      </p:sp>
      <p:pic>
        <p:nvPicPr>
          <p:cNvPr id="9" name="Picture 8">
            <a:extLst>
              <a:ext uri="{FF2B5EF4-FFF2-40B4-BE49-F238E27FC236}">
                <a16:creationId xmlns:a16="http://schemas.microsoft.com/office/drawing/2014/main" id="{76A75B96-ECB8-F5C5-D543-8C68DAF9FC02}"/>
              </a:ext>
            </a:extLst>
          </p:cNvPr>
          <p:cNvPicPr>
            <a:picLocks noChangeAspect="1"/>
          </p:cNvPicPr>
          <p:nvPr/>
        </p:nvPicPr>
        <p:blipFill>
          <a:blip r:embed="rId3"/>
          <a:stretch>
            <a:fillRect/>
          </a:stretch>
        </p:blipFill>
        <p:spPr>
          <a:xfrm>
            <a:off x="2614961" y="3169029"/>
            <a:ext cx="3914078" cy="603298"/>
          </a:xfrm>
          <a:prstGeom prst="rect">
            <a:avLst/>
          </a:prstGeom>
        </p:spPr>
      </p:pic>
      <p:pic>
        <p:nvPicPr>
          <p:cNvPr id="10" name="Picture 9">
            <a:extLst>
              <a:ext uri="{FF2B5EF4-FFF2-40B4-BE49-F238E27FC236}">
                <a16:creationId xmlns:a16="http://schemas.microsoft.com/office/drawing/2014/main" id="{8B6592FE-276A-0118-AC48-274B450B5CE7}"/>
              </a:ext>
            </a:extLst>
          </p:cNvPr>
          <p:cNvPicPr>
            <a:picLocks noChangeAspect="1"/>
          </p:cNvPicPr>
          <p:nvPr/>
        </p:nvPicPr>
        <p:blipFill>
          <a:blip r:embed="rId4"/>
          <a:stretch>
            <a:fillRect/>
          </a:stretch>
        </p:blipFill>
        <p:spPr>
          <a:xfrm>
            <a:off x="3836676" y="4772210"/>
            <a:ext cx="1470645" cy="577478"/>
          </a:xfrm>
          <a:prstGeom prst="rect">
            <a:avLst/>
          </a:prstGeom>
        </p:spPr>
      </p:pic>
      <p:sp>
        <p:nvSpPr>
          <p:cNvPr id="11" name="TextBox 10">
            <a:extLst>
              <a:ext uri="{FF2B5EF4-FFF2-40B4-BE49-F238E27FC236}">
                <a16:creationId xmlns:a16="http://schemas.microsoft.com/office/drawing/2014/main" id="{6FD5EB3F-D22D-A82F-1513-F4D998BA479D}"/>
              </a:ext>
            </a:extLst>
          </p:cNvPr>
          <p:cNvSpPr txBox="1"/>
          <p:nvPr/>
        </p:nvSpPr>
        <p:spPr>
          <a:xfrm>
            <a:off x="1902599" y="4055530"/>
            <a:ext cx="573172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Measuring ellipticity is equivalent to mearing shear</a:t>
            </a:r>
          </a:p>
        </p:txBody>
      </p:sp>
      <p:sp>
        <p:nvSpPr>
          <p:cNvPr id="12" name="TextBox 11">
            <a:extLst>
              <a:ext uri="{FF2B5EF4-FFF2-40B4-BE49-F238E27FC236}">
                <a16:creationId xmlns:a16="http://schemas.microsoft.com/office/drawing/2014/main" id="{BA617143-1949-29EA-091B-D2C4F4F9D7BC}"/>
              </a:ext>
            </a:extLst>
          </p:cNvPr>
          <p:cNvSpPr txBox="1"/>
          <p:nvPr/>
        </p:nvSpPr>
        <p:spPr>
          <a:xfrm>
            <a:off x="5878008" y="6048130"/>
            <a:ext cx="11367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TH SarabunPSK" panose="020B0500040200020003" pitchFamily="34" charset="-34"/>
                <a:cs typeface="TH SarabunPSK" panose="020B0500040200020003" pitchFamily="34" charset="-34"/>
              </a:rPr>
              <a:t>Quiz Why ?</a:t>
            </a:r>
            <a:endPar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pic>
        <p:nvPicPr>
          <p:cNvPr id="13" name="Picture 12">
            <a:extLst>
              <a:ext uri="{FF2B5EF4-FFF2-40B4-BE49-F238E27FC236}">
                <a16:creationId xmlns:a16="http://schemas.microsoft.com/office/drawing/2014/main" id="{B16545E4-FD30-CEC2-874C-E6E031FD5AE2}"/>
              </a:ext>
            </a:extLst>
          </p:cNvPr>
          <p:cNvPicPr>
            <a:picLocks noChangeAspect="1"/>
          </p:cNvPicPr>
          <p:nvPr/>
        </p:nvPicPr>
        <p:blipFill>
          <a:blip r:embed="rId5"/>
          <a:stretch>
            <a:fillRect/>
          </a:stretch>
        </p:blipFill>
        <p:spPr>
          <a:xfrm>
            <a:off x="3645827" y="6133924"/>
            <a:ext cx="2038358" cy="290074"/>
          </a:xfrm>
          <a:prstGeom prst="rect">
            <a:avLst/>
          </a:prstGeom>
        </p:spPr>
      </p:pic>
    </p:spTree>
    <p:extLst>
      <p:ext uri="{BB962C8B-B14F-4D97-AF65-F5344CB8AC3E}">
        <p14:creationId xmlns:p14="http://schemas.microsoft.com/office/powerpoint/2010/main" val="136824038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DC3F5-AD63-A7EF-E916-B907247E0F25}"/>
              </a:ext>
            </a:extLst>
          </p:cNvPr>
          <p:cNvSpPr>
            <a:spLocks noGrp="1"/>
          </p:cNvSpPr>
          <p:nvPr>
            <p:ph type="title"/>
          </p:nvPr>
        </p:nvSpPr>
        <p:spPr>
          <a:xfrm>
            <a:off x="811530" y="41910"/>
            <a:ext cx="7772400" cy="870585"/>
          </a:xfrm>
        </p:spPr>
        <p:txBody>
          <a:bodyPr/>
          <a:lstStyle/>
          <a:p>
            <a:pPr algn="ctr"/>
            <a:r>
              <a:rPr lang="en-US" b="1" dirty="0">
                <a:latin typeface="TH SarabunPSK" panose="020B0500040200020003" pitchFamily="34" charset="-34"/>
                <a:cs typeface="TH SarabunPSK" panose="020B0500040200020003" pitchFamily="34" charset="-34"/>
              </a:rPr>
              <a:t>Outline</a:t>
            </a:r>
          </a:p>
        </p:txBody>
      </p:sp>
      <p:sp>
        <p:nvSpPr>
          <p:cNvPr id="3" name="Text Placeholder 2">
            <a:extLst>
              <a:ext uri="{FF2B5EF4-FFF2-40B4-BE49-F238E27FC236}">
                <a16:creationId xmlns:a16="http://schemas.microsoft.com/office/drawing/2014/main" id="{F203DF78-557E-3F4F-1EA9-0015E6A34F56}"/>
              </a:ext>
            </a:extLst>
          </p:cNvPr>
          <p:cNvSpPr>
            <a:spLocks noGrp="1"/>
          </p:cNvSpPr>
          <p:nvPr>
            <p:ph type="body" sz="quarter" idx="1"/>
          </p:nvPr>
        </p:nvSpPr>
        <p:spPr>
          <a:xfrm>
            <a:off x="285750" y="912494"/>
            <a:ext cx="8298180" cy="5545455"/>
          </a:xfrm>
        </p:spPr>
        <p:txBody>
          <a:bodyPr>
            <a:normAutofit fontScale="92500" lnSpcReduction="20000"/>
          </a:bodyPr>
          <a:lstStyle/>
          <a:p>
            <a:pPr marL="457200" indent="-457200" algn="l">
              <a:buFont typeface="Wingdings" pitchFamily="2" charset="2"/>
              <a:buChar char="Ø"/>
            </a:pPr>
            <a:r>
              <a:rPr lang="en-US" dirty="0">
                <a:latin typeface="TH SarabunPSK" panose="020B0500040200020003" pitchFamily="34" charset="-34"/>
                <a:cs typeface="TH SarabunPSK" panose="020B0500040200020003" pitchFamily="34" charset="-34"/>
              </a:rPr>
              <a:t>21 CM line</a:t>
            </a:r>
          </a:p>
          <a:p>
            <a:pPr marL="457200" indent="-457200" algn="l">
              <a:buFont typeface="Wingdings" pitchFamily="2" charset="2"/>
              <a:buChar char="Ø"/>
            </a:pPr>
            <a:r>
              <a:rPr lang="en-US" dirty="0">
                <a:latin typeface="TH SarabunPSK" panose="020B0500040200020003" pitchFamily="34" charset="-34"/>
                <a:cs typeface="TH SarabunPSK" panose="020B0500040200020003" pitchFamily="34" charset="-34"/>
              </a:rPr>
              <a:t>HI Chronology</a:t>
            </a:r>
          </a:p>
          <a:p>
            <a:pPr marL="457200" indent="-457200" algn="l">
              <a:buFont typeface="Wingdings" pitchFamily="2" charset="2"/>
              <a:buChar char="Ø"/>
            </a:pPr>
            <a:r>
              <a:rPr lang="en-US" dirty="0">
                <a:latin typeface="TH SarabunPSK" panose="020B0500040200020003" pitchFamily="34" charset="-34"/>
                <a:cs typeface="TH SarabunPSK" panose="020B0500040200020003" pitchFamily="34" charset="-34"/>
              </a:rPr>
              <a:t>LSS from inhomogeneity </a:t>
            </a:r>
          </a:p>
          <a:p>
            <a:pPr marL="457200" indent="-457200" algn="l">
              <a:buFont typeface="Wingdings" pitchFamily="2" charset="2"/>
              <a:buChar char="Ø"/>
            </a:pPr>
            <a:r>
              <a:rPr lang="en-US" dirty="0">
                <a:latin typeface="TH SarabunPSK" panose="020B0500040200020003" pitchFamily="34" charset="-34"/>
                <a:cs typeface="TH SarabunPSK" panose="020B0500040200020003" pitchFamily="34" charset="-34"/>
              </a:rPr>
              <a:t>Fermat Principle</a:t>
            </a:r>
          </a:p>
          <a:p>
            <a:pPr marL="457200" indent="-457200" algn="l">
              <a:buFont typeface="Wingdings" pitchFamily="2" charset="2"/>
              <a:buChar char="Ø"/>
            </a:pPr>
            <a:r>
              <a:rPr lang="en-US" dirty="0">
                <a:latin typeface="TH SarabunPSK" panose="020B0500040200020003" pitchFamily="34" charset="-34"/>
                <a:cs typeface="TH SarabunPSK" panose="020B0500040200020003" pitchFamily="34" charset="-34"/>
              </a:rPr>
              <a:t>Gravitational Lensing</a:t>
            </a:r>
          </a:p>
          <a:p>
            <a:pPr marL="457200" indent="-457200" algn="l">
              <a:buFont typeface="Wingdings" pitchFamily="2" charset="2"/>
              <a:buChar char="Ø"/>
            </a:pPr>
            <a:r>
              <a:rPr lang="en-US" dirty="0">
                <a:latin typeface="TH SarabunPSK" panose="020B0500040200020003" pitchFamily="34" charset="-34"/>
                <a:cs typeface="TH SarabunPSK" panose="020B0500040200020003" pitchFamily="34" charset="-34"/>
              </a:rPr>
              <a:t>Weak Gravitational Lensing</a:t>
            </a:r>
          </a:p>
          <a:p>
            <a:pPr marL="457200" indent="-457200" algn="l">
              <a:buFont typeface="Wingdings" pitchFamily="2" charset="2"/>
              <a:buChar char="Ø"/>
            </a:pPr>
            <a:r>
              <a:rPr lang="en-US" dirty="0">
                <a:latin typeface="TH SarabunPSK" panose="020B0500040200020003" pitchFamily="34" charset="-34"/>
                <a:cs typeface="TH SarabunPSK" panose="020B0500040200020003" pitchFamily="34" charset="-34"/>
              </a:rPr>
              <a:t>Intensity Mapping (IM) technique</a:t>
            </a:r>
          </a:p>
          <a:p>
            <a:pPr marL="457200" indent="-457200" algn="l">
              <a:buFont typeface="Wingdings" pitchFamily="2" charset="2"/>
              <a:buChar char="Ø"/>
            </a:pPr>
            <a:r>
              <a:rPr lang="en-US" dirty="0">
                <a:latin typeface="TH SarabunPSK" panose="020B0500040200020003" pitchFamily="34" charset="-34"/>
                <a:cs typeface="TH SarabunPSK" panose="020B0500040200020003" pitchFamily="34" charset="-34"/>
              </a:rPr>
              <a:t>IM challenge</a:t>
            </a:r>
          </a:p>
          <a:p>
            <a:pPr marL="457200" indent="-457200" algn="l">
              <a:buFont typeface="Wingdings" pitchFamily="2" charset="2"/>
              <a:buChar char="Ø"/>
            </a:pPr>
            <a:r>
              <a:rPr lang="en-US" dirty="0">
                <a:latin typeface="TH SarabunPSK" panose="020B0500040200020003" pitchFamily="34" charset="-34"/>
                <a:cs typeface="TH SarabunPSK" panose="020B0500040200020003" pitchFamily="34" charset="-34"/>
              </a:rPr>
              <a:t>S/N and strategy </a:t>
            </a:r>
          </a:p>
          <a:p>
            <a:pPr marL="457200" indent="-457200" algn="l">
              <a:buFont typeface="Wingdings" pitchFamily="2" charset="2"/>
              <a:buChar char="Ø"/>
            </a:pPr>
            <a:r>
              <a:rPr lang="en-US" dirty="0" err="1">
                <a:latin typeface="TH SarabunPSK" panose="020B0500040200020003" pitchFamily="34" charset="-34"/>
                <a:cs typeface="TH SarabunPSK" panose="020B0500040200020003" pitchFamily="34" charset="-34"/>
              </a:rPr>
              <a:t>KiDs</a:t>
            </a:r>
            <a:r>
              <a:rPr lang="en-US" dirty="0">
                <a:latin typeface="TH SarabunPSK" panose="020B0500040200020003" pitchFamily="34" charset="-34"/>
                <a:cs typeface="TH SarabunPSK" panose="020B0500040200020003" pitchFamily="34" charset="-34"/>
              </a:rPr>
              <a:t> DR4</a:t>
            </a:r>
          </a:p>
          <a:p>
            <a:pPr marL="457200" indent="-457200" algn="l">
              <a:buFont typeface="Wingdings" pitchFamily="2" charset="2"/>
              <a:buChar char="Ø"/>
            </a:pPr>
            <a:r>
              <a:rPr lang="en-US" dirty="0" err="1">
                <a:latin typeface="TH SarabunPSK" panose="020B0500040200020003" pitchFamily="34" charset="-34"/>
                <a:cs typeface="TH SarabunPSK" panose="020B0500040200020003" pitchFamily="34" charset="-34"/>
              </a:rPr>
              <a:t>MeerKAT</a:t>
            </a:r>
            <a:r>
              <a:rPr lang="en-US" dirty="0">
                <a:latin typeface="TH SarabunPSK" panose="020B0500040200020003" pitchFamily="34" charset="-34"/>
                <a:cs typeface="TH SarabunPSK" panose="020B0500040200020003" pitchFamily="34" charset="-34"/>
              </a:rPr>
              <a:t> Pilot surveys</a:t>
            </a:r>
          </a:p>
          <a:p>
            <a:pPr marL="457200" indent="-457200" algn="l">
              <a:buFont typeface="Wingdings" pitchFamily="2" charset="2"/>
              <a:buChar char="Ø"/>
            </a:pPr>
            <a:r>
              <a:rPr lang="en-US" dirty="0">
                <a:latin typeface="TH SarabunPSK" panose="020B0500040200020003" pitchFamily="34" charset="-34"/>
                <a:cs typeface="TH SarabunPSK" panose="020B0500040200020003" pitchFamily="34" charset="-34"/>
              </a:rPr>
              <a:t>Future</a:t>
            </a:r>
          </a:p>
        </p:txBody>
      </p:sp>
    </p:spTree>
    <p:extLst>
      <p:ext uri="{BB962C8B-B14F-4D97-AF65-F5344CB8AC3E}">
        <p14:creationId xmlns:p14="http://schemas.microsoft.com/office/powerpoint/2010/main" val="120981571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AF5D-B297-EF55-A1C5-065904D778E6}"/>
              </a:ext>
            </a:extLst>
          </p:cNvPr>
          <p:cNvSpPr>
            <a:spLocks noGrp="1"/>
          </p:cNvSpPr>
          <p:nvPr>
            <p:ph type="title"/>
          </p:nvPr>
        </p:nvSpPr>
        <p:spPr>
          <a:xfrm>
            <a:off x="457200" y="274639"/>
            <a:ext cx="8229600" cy="584006"/>
          </a:xfrm>
        </p:spPr>
        <p:txBody>
          <a:bodyPr>
            <a:normAutofit/>
          </a:bodyPr>
          <a:lstStyle/>
          <a:p>
            <a:pPr algn="ctr"/>
            <a:r>
              <a:rPr lang="en-US" sz="3200" dirty="0">
                <a:latin typeface="TH SarabunPSK" panose="020B0500040200020003" pitchFamily="34" charset="-34"/>
                <a:cs typeface="TH SarabunPSK" panose="020B0500040200020003" pitchFamily="34" charset="-34"/>
              </a:rPr>
              <a:t>HW</a:t>
            </a:r>
          </a:p>
        </p:txBody>
      </p:sp>
      <p:pic>
        <p:nvPicPr>
          <p:cNvPr id="5" name="Picture 4">
            <a:extLst>
              <a:ext uri="{FF2B5EF4-FFF2-40B4-BE49-F238E27FC236}">
                <a16:creationId xmlns:a16="http://schemas.microsoft.com/office/drawing/2014/main" id="{2BCA3EA4-F459-BCA0-38A3-18BD1CAA15BB}"/>
              </a:ext>
            </a:extLst>
          </p:cNvPr>
          <p:cNvPicPr>
            <a:picLocks noChangeAspect="1"/>
          </p:cNvPicPr>
          <p:nvPr/>
        </p:nvPicPr>
        <p:blipFill>
          <a:blip r:embed="rId2"/>
          <a:stretch>
            <a:fillRect/>
          </a:stretch>
        </p:blipFill>
        <p:spPr>
          <a:xfrm>
            <a:off x="5157774" y="928900"/>
            <a:ext cx="3612324" cy="216622"/>
          </a:xfrm>
          <a:prstGeom prst="rect">
            <a:avLst/>
          </a:prstGeom>
        </p:spPr>
      </p:pic>
      <p:sp>
        <p:nvSpPr>
          <p:cNvPr id="6" name="TextBox 5">
            <a:extLst>
              <a:ext uri="{FF2B5EF4-FFF2-40B4-BE49-F238E27FC236}">
                <a16:creationId xmlns:a16="http://schemas.microsoft.com/office/drawing/2014/main" id="{D5D2B66D-402D-6ED0-77F2-0FFAD8818CD1}"/>
              </a:ext>
            </a:extLst>
          </p:cNvPr>
          <p:cNvSpPr txBox="1"/>
          <p:nvPr/>
        </p:nvSpPr>
        <p:spPr>
          <a:xfrm>
            <a:off x="5675971" y="1370594"/>
            <a:ext cx="25870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TH SarabunPSK" panose="020B0500040200020003" pitchFamily="34" charset="-34"/>
                <a:cs typeface="TH SarabunPSK" panose="020B0500040200020003" pitchFamily="34" charset="-34"/>
              </a:rPr>
              <a:t>Point Source lensing</a:t>
            </a:r>
            <a:endPar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pic>
        <p:nvPicPr>
          <p:cNvPr id="7" name="Picture 6">
            <a:extLst>
              <a:ext uri="{FF2B5EF4-FFF2-40B4-BE49-F238E27FC236}">
                <a16:creationId xmlns:a16="http://schemas.microsoft.com/office/drawing/2014/main" id="{1E9AA82D-7928-E3A9-13D5-58C445E56072}"/>
              </a:ext>
            </a:extLst>
          </p:cNvPr>
          <p:cNvPicPr>
            <a:picLocks noChangeAspect="1"/>
          </p:cNvPicPr>
          <p:nvPr/>
        </p:nvPicPr>
        <p:blipFill>
          <a:blip r:embed="rId3"/>
          <a:stretch>
            <a:fillRect/>
          </a:stretch>
        </p:blipFill>
        <p:spPr>
          <a:xfrm>
            <a:off x="6038050" y="2045080"/>
            <a:ext cx="1171549" cy="607741"/>
          </a:xfrm>
          <a:prstGeom prst="rect">
            <a:avLst/>
          </a:prstGeom>
        </p:spPr>
      </p:pic>
      <p:pic>
        <p:nvPicPr>
          <p:cNvPr id="8" name="Picture 7">
            <a:extLst>
              <a:ext uri="{FF2B5EF4-FFF2-40B4-BE49-F238E27FC236}">
                <a16:creationId xmlns:a16="http://schemas.microsoft.com/office/drawing/2014/main" id="{84630D1C-9491-0214-969C-289E8BCFC987}"/>
              </a:ext>
            </a:extLst>
          </p:cNvPr>
          <p:cNvPicPr>
            <a:picLocks noChangeAspect="1"/>
          </p:cNvPicPr>
          <p:nvPr/>
        </p:nvPicPr>
        <p:blipFill>
          <a:blip r:embed="rId4"/>
          <a:stretch>
            <a:fillRect/>
          </a:stretch>
        </p:blipFill>
        <p:spPr>
          <a:xfrm>
            <a:off x="5775621" y="2725995"/>
            <a:ext cx="1885149" cy="274784"/>
          </a:xfrm>
          <a:prstGeom prst="rect">
            <a:avLst/>
          </a:prstGeom>
        </p:spPr>
      </p:pic>
      <p:pic>
        <p:nvPicPr>
          <p:cNvPr id="9" name="Picture 8">
            <a:extLst>
              <a:ext uri="{FF2B5EF4-FFF2-40B4-BE49-F238E27FC236}">
                <a16:creationId xmlns:a16="http://schemas.microsoft.com/office/drawing/2014/main" id="{83EFEB48-C30F-D84F-9585-469E33EFA3EE}"/>
              </a:ext>
            </a:extLst>
          </p:cNvPr>
          <p:cNvPicPr>
            <a:picLocks noChangeAspect="1"/>
          </p:cNvPicPr>
          <p:nvPr/>
        </p:nvPicPr>
        <p:blipFill>
          <a:blip r:embed="rId5"/>
          <a:stretch>
            <a:fillRect/>
          </a:stretch>
        </p:blipFill>
        <p:spPr>
          <a:xfrm>
            <a:off x="6212647" y="3367849"/>
            <a:ext cx="996952" cy="508001"/>
          </a:xfrm>
          <a:prstGeom prst="rect">
            <a:avLst/>
          </a:prstGeom>
          <a:ln>
            <a:solidFill>
              <a:schemeClr val="tx1"/>
            </a:solidFill>
          </a:ln>
        </p:spPr>
      </p:pic>
      <p:pic>
        <p:nvPicPr>
          <p:cNvPr id="10" name="Picture 9">
            <a:extLst>
              <a:ext uri="{FF2B5EF4-FFF2-40B4-BE49-F238E27FC236}">
                <a16:creationId xmlns:a16="http://schemas.microsoft.com/office/drawing/2014/main" id="{41CF43C0-B256-49D8-A4B8-7C20FCC0ABA3}"/>
              </a:ext>
            </a:extLst>
          </p:cNvPr>
          <p:cNvPicPr>
            <a:picLocks noChangeAspect="1"/>
          </p:cNvPicPr>
          <p:nvPr/>
        </p:nvPicPr>
        <p:blipFill>
          <a:blip r:embed="rId6"/>
          <a:stretch>
            <a:fillRect/>
          </a:stretch>
        </p:blipFill>
        <p:spPr>
          <a:xfrm>
            <a:off x="6264735" y="4362631"/>
            <a:ext cx="996953" cy="276574"/>
          </a:xfrm>
          <a:prstGeom prst="rect">
            <a:avLst/>
          </a:prstGeom>
          <a:ln>
            <a:solidFill>
              <a:schemeClr val="tx1"/>
            </a:solidFill>
          </a:ln>
        </p:spPr>
      </p:pic>
      <p:sp>
        <p:nvSpPr>
          <p:cNvPr id="11" name="TextBox 10">
            <a:extLst>
              <a:ext uri="{FF2B5EF4-FFF2-40B4-BE49-F238E27FC236}">
                <a16:creationId xmlns:a16="http://schemas.microsoft.com/office/drawing/2014/main" id="{8F257AEC-9A95-C887-364B-001A8966D7E3}"/>
              </a:ext>
            </a:extLst>
          </p:cNvPr>
          <p:cNvSpPr txBox="1"/>
          <p:nvPr/>
        </p:nvSpPr>
        <p:spPr>
          <a:xfrm>
            <a:off x="4449337" y="4895154"/>
            <a:ext cx="478387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Use these equation to create a lensed image</a:t>
            </a:r>
          </a:p>
        </p:txBody>
      </p:sp>
      <p:pic>
        <p:nvPicPr>
          <p:cNvPr id="13" name="Picture 12" descr="A screenshot of a computer generated image&#10;&#10;Description automatically generated">
            <a:extLst>
              <a:ext uri="{FF2B5EF4-FFF2-40B4-BE49-F238E27FC236}">
                <a16:creationId xmlns:a16="http://schemas.microsoft.com/office/drawing/2014/main" id="{66EABDCC-A269-0D74-4693-D56B6338BE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360932"/>
            <a:ext cx="5510890" cy="3278273"/>
          </a:xfrm>
          <a:prstGeom prst="rect">
            <a:avLst/>
          </a:prstGeom>
        </p:spPr>
      </p:pic>
      <p:sp>
        <p:nvSpPr>
          <p:cNvPr id="14" name="TextBox 13">
            <a:extLst>
              <a:ext uri="{FF2B5EF4-FFF2-40B4-BE49-F238E27FC236}">
                <a16:creationId xmlns:a16="http://schemas.microsoft.com/office/drawing/2014/main" id="{0D620ADD-C293-E09C-6828-1E450F1FDD00}"/>
              </a:ext>
            </a:extLst>
          </p:cNvPr>
          <p:cNvSpPr txBox="1"/>
          <p:nvPr/>
        </p:nvSpPr>
        <p:spPr>
          <a:xfrm>
            <a:off x="1806497" y="5770225"/>
            <a:ext cx="601050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Hint: 2</a:t>
            </a:r>
            <a:r>
              <a:rPr kumimoji="0" lang="en-US" sz="2400" b="0" i="0" u="none" strike="noStrike" cap="none" spc="0" normalizeH="0" baseline="30000" dirty="0">
                <a:ln>
                  <a:noFill/>
                </a:ln>
                <a:solidFill>
                  <a:srgbClr val="000000"/>
                </a:solidFill>
                <a:effectLst/>
                <a:uFillTx/>
                <a:latin typeface="TH SarabunPSK" panose="020B0500040200020003" pitchFamily="34" charset="-34"/>
                <a:cs typeface="TH SarabunPSK" panose="020B0500040200020003" pitchFamily="34" charset="-34"/>
                <a:sym typeface="Arial"/>
              </a:rPr>
              <a:t>nd</a:t>
            </a: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 order Taylor’s expansion </a:t>
            </a:r>
          </a:p>
        </p:txBody>
      </p:sp>
    </p:spTree>
    <p:extLst>
      <p:ext uri="{BB962C8B-B14F-4D97-AF65-F5344CB8AC3E}">
        <p14:creationId xmlns:p14="http://schemas.microsoft.com/office/powerpoint/2010/main" val="297297810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4BD8-43C1-C96E-99FA-247C6BCC57D9}"/>
              </a:ext>
            </a:extLst>
          </p:cNvPr>
          <p:cNvSpPr>
            <a:spLocks noGrp="1"/>
          </p:cNvSpPr>
          <p:nvPr>
            <p:ph type="title"/>
          </p:nvPr>
        </p:nvSpPr>
        <p:spPr/>
        <p:txBody>
          <a:bodyPr/>
          <a:lstStyle/>
          <a:p>
            <a:pPr algn="ctr"/>
            <a:r>
              <a:rPr lang="en-US" dirty="0">
                <a:latin typeface="TH SarabunPSK" panose="020B0500040200020003" pitchFamily="34" charset="-34"/>
                <a:cs typeface="TH SarabunPSK" panose="020B0500040200020003" pitchFamily="34" charset="-34"/>
              </a:rPr>
              <a:t>Write your lens equation</a:t>
            </a:r>
          </a:p>
        </p:txBody>
      </p:sp>
      <p:pic>
        <p:nvPicPr>
          <p:cNvPr id="5" name="Picture 4" descr="A person smiling and a whiteboard with a math formula&#10;&#10;Description automatically generated">
            <a:extLst>
              <a:ext uri="{FF2B5EF4-FFF2-40B4-BE49-F238E27FC236}">
                <a16:creationId xmlns:a16="http://schemas.microsoft.com/office/drawing/2014/main" id="{B59C944B-F8DC-049C-8E73-32D5E3853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95" y="2306863"/>
            <a:ext cx="7772400" cy="2607145"/>
          </a:xfrm>
          <a:prstGeom prst="rect">
            <a:avLst/>
          </a:prstGeom>
        </p:spPr>
      </p:pic>
    </p:spTree>
    <p:extLst>
      <p:ext uri="{BB962C8B-B14F-4D97-AF65-F5344CB8AC3E}">
        <p14:creationId xmlns:p14="http://schemas.microsoft.com/office/powerpoint/2010/main" val="245829409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angle 2"/>
          <p:cNvSpPr txBox="1">
            <a:spLocks noGrp="1"/>
          </p:cNvSpPr>
          <p:nvPr>
            <p:ph type="title"/>
          </p:nvPr>
        </p:nvSpPr>
        <p:spPr>
          <a:prstGeom prst="rect">
            <a:avLst/>
          </a:prstGeom>
        </p:spPr>
        <p:txBody>
          <a:bodyPr/>
          <a:lstStyle>
            <a:lvl1pPr>
              <a:defRPr sz="3600">
                <a:latin typeface="Helvetica Neue Black Condensed"/>
                <a:ea typeface="Helvetica Neue Black Condensed"/>
                <a:cs typeface="Helvetica Neue Black Condensed"/>
                <a:sym typeface="Helvetica Neue Black Condensed"/>
              </a:defRPr>
            </a:lvl1pPr>
          </a:lstStyle>
          <a:p>
            <a:pPr algn="ctr"/>
            <a:r>
              <a:rPr lang="en-US" dirty="0">
                <a:latin typeface="TH SarabunPSK" panose="020B0500040200020003" pitchFamily="34" charset="-34"/>
                <a:cs typeface="TH SarabunPSK" panose="020B0500040200020003" pitchFamily="34" charset="-34"/>
              </a:rPr>
              <a:t>Lensing Kernel</a:t>
            </a:r>
            <a:endParaRPr dirty="0">
              <a:latin typeface="TH SarabunPSK" panose="020B0500040200020003" pitchFamily="34" charset="-34"/>
              <a:cs typeface="TH SarabunPSK" panose="020B0500040200020003" pitchFamily="34" charset="-34"/>
            </a:endParaRPr>
          </a:p>
        </p:txBody>
      </p:sp>
      <p:sp>
        <p:nvSpPr>
          <p:cNvPr id="172" name="Rectangle 3"/>
          <p:cNvSpPr txBox="1">
            <a:spLocks noGrp="1"/>
          </p:cNvSpPr>
          <p:nvPr>
            <p:ph type="body" idx="1"/>
          </p:nvPr>
        </p:nvSpPr>
        <p:spPr>
          <a:xfrm>
            <a:off x="-36514" y="1344612"/>
            <a:ext cx="5832478" cy="4648201"/>
          </a:xfrm>
          <a:prstGeom prst="rect">
            <a:avLst/>
          </a:prstGeom>
        </p:spPr>
        <p:txBody>
          <a:bodyPr/>
          <a:lstStyle/>
          <a:p>
            <a:pPr>
              <a:buChar char="-"/>
              <a:defRPr sz="2400"/>
            </a:pPr>
            <a:endParaRPr dirty="0">
              <a:latin typeface="TH SarabunPSK" panose="020B0500040200020003" pitchFamily="34" charset="-34"/>
              <a:cs typeface="TH SarabunPSK" panose="020B0500040200020003" pitchFamily="34" charset="-34"/>
            </a:endParaRPr>
          </a:p>
          <a:p>
            <a:pPr>
              <a:spcBef>
                <a:spcPts val="500"/>
              </a:spcBef>
              <a:buChar char="-"/>
              <a:defRPr sz="2400"/>
            </a:pPr>
            <a:r>
              <a:rPr dirty="0">
                <a:latin typeface="TH SarabunPSK" panose="020B0500040200020003" pitchFamily="34" charset="-34"/>
                <a:cs typeface="TH SarabunPSK" panose="020B0500040200020003" pitchFamily="34" charset="-34"/>
              </a:rPr>
              <a:t>Deflection angle</a:t>
            </a:r>
          </a:p>
          <a:p>
            <a:pPr marL="0" indent="0">
              <a:buSzTx/>
              <a:buFont typeface="Wingdings"/>
              <a:buNone/>
              <a:defRPr sz="2400"/>
            </a:pPr>
            <a:endParaRPr dirty="0"/>
          </a:p>
          <a:p>
            <a:pPr>
              <a:buChar char="-"/>
              <a:defRPr sz="2400"/>
            </a:pPr>
            <a:endParaRPr sz="1800" dirty="0">
              <a:solidFill>
                <a:srgbClr val="FF0000"/>
              </a:solidFill>
            </a:endParaRPr>
          </a:p>
          <a:p>
            <a:pPr>
              <a:buChar char="-"/>
              <a:defRPr sz="2400"/>
            </a:pPr>
            <a:endParaRPr sz="1800" dirty="0">
              <a:solidFill>
                <a:srgbClr val="FF0000"/>
              </a:solidFill>
            </a:endParaRPr>
          </a:p>
        </p:txBody>
      </p:sp>
      <p:pic>
        <p:nvPicPr>
          <p:cNvPr id="173" name="Picture 4" descr="Picture 4"/>
          <p:cNvPicPr>
            <a:picLocks noChangeAspect="1"/>
          </p:cNvPicPr>
          <p:nvPr/>
        </p:nvPicPr>
        <p:blipFill>
          <a:blip r:embed="rId2"/>
          <a:stretch>
            <a:fillRect/>
          </a:stretch>
        </p:blipFill>
        <p:spPr>
          <a:xfrm>
            <a:off x="7543800" y="304800"/>
            <a:ext cx="1497013" cy="1120775"/>
          </a:xfrm>
          <a:prstGeom prst="rect">
            <a:avLst/>
          </a:prstGeom>
          <a:ln w="38100">
            <a:solidFill>
              <a:srgbClr val="46107B"/>
            </a:solidFill>
            <a:miter/>
          </a:ln>
        </p:spPr>
      </p:pic>
      <p:pic>
        <p:nvPicPr>
          <p:cNvPr id="174" name="Picture 2" descr="Picture 2"/>
          <p:cNvPicPr>
            <a:picLocks noChangeAspect="1"/>
          </p:cNvPicPr>
          <p:nvPr/>
        </p:nvPicPr>
        <p:blipFill>
          <a:blip r:embed="rId3"/>
          <a:stretch>
            <a:fillRect/>
          </a:stretch>
        </p:blipFill>
        <p:spPr>
          <a:xfrm>
            <a:off x="4549140" y="1492184"/>
            <a:ext cx="3933007" cy="3333830"/>
          </a:xfrm>
          <a:prstGeom prst="rect">
            <a:avLst/>
          </a:prstGeom>
          <a:ln w="12700">
            <a:miter lim="400000"/>
          </a:ln>
        </p:spPr>
      </p:pic>
      <p:sp>
        <p:nvSpPr>
          <p:cNvPr id="175" name="TextBox 3"/>
          <p:cNvSpPr txBox="1"/>
          <p:nvPr/>
        </p:nvSpPr>
        <p:spPr>
          <a:xfrm>
            <a:off x="7143432" y="4503113"/>
            <a:ext cx="1851662"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Cr : ESA</a:t>
            </a:r>
          </a:p>
        </p:txBody>
      </p:sp>
      <p:pic>
        <p:nvPicPr>
          <p:cNvPr id="176" name="Picture 9" descr="Picture 9"/>
          <p:cNvPicPr>
            <a:picLocks noChangeAspect="1"/>
          </p:cNvPicPr>
          <p:nvPr/>
        </p:nvPicPr>
        <p:blipFill>
          <a:blip r:embed="rId4"/>
          <a:stretch>
            <a:fillRect/>
          </a:stretch>
        </p:blipFill>
        <p:spPr>
          <a:xfrm>
            <a:off x="232292" y="2210693"/>
            <a:ext cx="4158271" cy="553840"/>
          </a:xfrm>
          <a:prstGeom prst="rect">
            <a:avLst/>
          </a:prstGeom>
          <a:ln w="12700">
            <a:miter lim="400000"/>
          </a:ln>
        </p:spPr>
      </p:pic>
      <p:pic>
        <p:nvPicPr>
          <p:cNvPr id="177" name="Picture 11" descr="Picture 11"/>
          <p:cNvPicPr>
            <a:picLocks noChangeAspect="1"/>
          </p:cNvPicPr>
          <p:nvPr/>
        </p:nvPicPr>
        <p:blipFill>
          <a:blip r:embed="rId5"/>
          <a:stretch>
            <a:fillRect/>
          </a:stretch>
        </p:blipFill>
        <p:spPr>
          <a:xfrm>
            <a:off x="285946" y="3668712"/>
            <a:ext cx="2962275" cy="654051"/>
          </a:xfrm>
          <a:prstGeom prst="rect">
            <a:avLst/>
          </a:prstGeom>
          <a:ln w="12700">
            <a:miter lim="400000"/>
          </a:ln>
        </p:spPr>
      </p:pic>
      <p:sp>
        <p:nvSpPr>
          <p:cNvPr id="180" name="TextBox 18"/>
          <p:cNvSpPr txBox="1"/>
          <p:nvPr/>
        </p:nvSpPr>
        <p:spPr>
          <a:xfrm>
            <a:off x="240371" y="3060649"/>
            <a:ext cx="322340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US" dirty="0">
                <a:latin typeface="TH SarabunPSK" panose="020B0500040200020003" pitchFamily="34" charset="-34"/>
                <a:cs typeface="TH SarabunPSK" panose="020B0500040200020003" pitchFamily="34" charset="-34"/>
              </a:rPr>
              <a:t>Lensing kernel</a:t>
            </a:r>
            <a:endParaRPr dirty="0">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202802634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2"/>
          <p:cNvSpPr txBox="1">
            <a:spLocks noGrp="1"/>
          </p:cNvSpPr>
          <p:nvPr>
            <p:ph type="title"/>
          </p:nvPr>
        </p:nvSpPr>
        <p:spPr>
          <a:xfrm>
            <a:off x="514031" y="50043"/>
            <a:ext cx="8229600" cy="1143001"/>
          </a:xfrm>
          <a:prstGeom prst="rect">
            <a:avLst/>
          </a:prstGeom>
        </p:spPr>
        <p:txBody>
          <a:bodyPr/>
          <a:lstStyle>
            <a:lvl1pPr>
              <a:defRPr sz="3200">
                <a:latin typeface="Helvetica Neue Black Condensed"/>
                <a:ea typeface="Helvetica Neue Black Condensed"/>
                <a:cs typeface="Helvetica Neue Black Condensed"/>
                <a:sym typeface="Helvetica Neue Black Condensed"/>
              </a:defRPr>
            </a:lvl1pPr>
          </a:lstStyle>
          <a:p>
            <a:pPr algn="ctr"/>
            <a:r>
              <a:rPr lang="en-US" dirty="0">
                <a:latin typeface="TH SarabunPSK" panose="020B0500040200020003" pitchFamily="34" charset="-34"/>
                <a:cs typeface="TH SarabunPSK" panose="020B0500040200020003" pitchFamily="34" charset="-34"/>
              </a:rPr>
              <a:t>Back to HI: Intensity mapping technique</a:t>
            </a:r>
            <a:endParaRPr dirty="0">
              <a:latin typeface="TH SarabunPSK" panose="020B0500040200020003" pitchFamily="34" charset="-34"/>
              <a:cs typeface="TH SarabunPSK" panose="020B0500040200020003" pitchFamily="34" charset="-34"/>
            </a:endParaRPr>
          </a:p>
        </p:txBody>
      </p:sp>
      <p:sp>
        <p:nvSpPr>
          <p:cNvPr id="160" name="Rectangle 3"/>
          <p:cNvSpPr txBox="1">
            <a:spLocks noGrp="1"/>
          </p:cNvSpPr>
          <p:nvPr>
            <p:ph type="body" sz="quarter" idx="1"/>
          </p:nvPr>
        </p:nvSpPr>
        <p:spPr>
          <a:xfrm>
            <a:off x="690113" y="1942495"/>
            <a:ext cx="4111925" cy="243614"/>
          </a:xfrm>
          <a:prstGeom prst="rect">
            <a:avLst/>
          </a:prstGeom>
        </p:spPr>
        <p:txBody>
          <a:bodyPr>
            <a:normAutofit fontScale="55000" lnSpcReduction="20000"/>
          </a:bodyPr>
          <a:lstStyle>
            <a:lvl1pPr>
              <a:lnSpc>
                <a:spcPct val="90000"/>
              </a:lnSpc>
              <a:spcBef>
                <a:spcPts val="500"/>
              </a:spcBef>
              <a:buSzTx/>
              <a:buFont typeface="Wingdings"/>
              <a:buNone/>
              <a:defRPr sz="2400"/>
            </a:lvl1pPr>
          </a:lstStyle>
          <a:p>
            <a:r>
              <a:rPr dirty="0"/>
              <a:t>Lower Resolution but deeper </a:t>
            </a:r>
          </a:p>
        </p:txBody>
      </p:sp>
      <p:pic>
        <p:nvPicPr>
          <p:cNvPr id="161" name="Picture 4" descr="Picture 4"/>
          <p:cNvPicPr>
            <a:picLocks noChangeAspect="1"/>
          </p:cNvPicPr>
          <p:nvPr/>
        </p:nvPicPr>
        <p:blipFill>
          <a:blip r:embed="rId3"/>
          <a:stretch>
            <a:fillRect/>
          </a:stretch>
        </p:blipFill>
        <p:spPr>
          <a:xfrm>
            <a:off x="7543800" y="304800"/>
            <a:ext cx="1497013" cy="1120775"/>
          </a:xfrm>
          <a:prstGeom prst="rect">
            <a:avLst/>
          </a:prstGeom>
          <a:ln w="38100">
            <a:solidFill>
              <a:srgbClr val="46107B"/>
            </a:solidFill>
            <a:miter/>
          </a:ln>
        </p:spPr>
      </p:pic>
      <p:sp>
        <p:nvSpPr>
          <p:cNvPr id="162" name="TextBox 3"/>
          <p:cNvSpPr txBox="1"/>
          <p:nvPr/>
        </p:nvSpPr>
        <p:spPr>
          <a:xfrm>
            <a:off x="5200624" y="3164744"/>
            <a:ext cx="2426337"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vl1pPr>
          </a:lstStyle>
          <a:p>
            <a:r>
              <a:rPr dirty="0" err="1"/>
              <a:t>Battye</a:t>
            </a:r>
            <a:r>
              <a:rPr dirty="0"/>
              <a:t> et al. (2013) </a:t>
            </a:r>
          </a:p>
        </p:txBody>
      </p:sp>
      <p:pic>
        <p:nvPicPr>
          <p:cNvPr id="163" name="Picture 7" descr="Picture 7"/>
          <p:cNvPicPr>
            <a:picLocks noChangeAspect="1"/>
          </p:cNvPicPr>
          <p:nvPr/>
        </p:nvPicPr>
        <p:blipFill>
          <a:blip r:embed="rId4"/>
          <a:stretch>
            <a:fillRect/>
          </a:stretch>
        </p:blipFill>
        <p:spPr>
          <a:xfrm>
            <a:off x="5200624" y="2445263"/>
            <a:ext cx="3638576" cy="636108"/>
          </a:xfrm>
          <a:prstGeom prst="rect">
            <a:avLst/>
          </a:prstGeom>
          <a:ln w="12700">
            <a:miter lim="400000"/>
          </a:ln>
        </p:spPr>
      </p:pic>
      <p:pic>
        <p:nvPicPr>
          <p:cNvPr id="164" name="Picture 9" descr="Picture 9"/>
          <p:cNvPicPr>
            <a:picLocks noChangeAspect="1"/>
          </p:cNvPicPr>
          <p:nvPr/>
        </p:nvPicPr>
        <p:blipFill>
          <a:blip r:embed="rId5"/>
          <a:stretch>
            <a:fillRect/>
          </a:stretch>
        </p:blipFill>
        <p:spPr>
          <a:xfrm>
            <a:off x="5152798" y="1914513"/>
            <a:ext cx="3686402" cy="326580"/>
          </a:xfrm>
          <a:prstGeom prst="rect">
            <a:avLst/>
          </a:prstGeom>
          <a:ln w="12700">
            <a:miter lim="400000"/>
          </a:ln>
        </p:spPr>
      </p:pic>
      <p:pic>
        <p:nvPicPr>
          <p:cNvPr id="165" name="Picture 11" descr="Picture 11"/>
          <p:cNvPicPr>
            <a:picLocks noChangeAspect="1"/>
          </p:cNvPicPr>
          <p:nvPr/>
        </p:nvPicPr>
        <p:blipFill>
          <a:blip r:embed="rId6"/>
          <a:stretch>
            <a:fillRect/>
          </a:stretch>
        </p:blipFill>
        <p:spPr>
          <a:xfrm>
            <a:off x="5200624" y="3641893"/>
            <a:ext cx="3765409" cy="242260"/>
          </a:xfrm>
          <a:prstGeom prst="rect">
            <a:avLst/>
          </a:prstGeom>
          <a:ln w="12700">
            <a:miter lim="400000"/>
          </a:ln>
        </p:spPr>
      </p:pic>
      <p:sp>
        <p:nvSpPr>
          <p:cNvPr id="166" name="TextBox 12"/>
          <p:cNvSpPr txBox="1"/>
          <p:nvPr/>
        </p:nvSpPr>
        <p:spPr>
          <a:xfrm>
            <a:off x="5993029" y="4222307"/>
            <a:ext cx="2406723" cy="2773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200"/>
            </a:lvl1pPr>
          </a:lstStyle>
          <a:p>
            <a:r>
              <a:rPr dirty="0"/>
              <a:t>SKA cosmology SWG et. al 2018</a:t>
            </a:r>
          </a:p>
        </p:txBody>
      </p:sp>
      <p:pic>
        <p:nvPicPr>
          <p:cNvPr id="167" name="Picture 2" descr="Picture 2"/>
          <p:cNvPicPr>
            <a:picLocks noChangeAspect="1"/>
          </p:cNvPicPr>
          <p:nvPr/>
        </p:nvPicPr>
        <p:blipFill>
          <a:blip r:embed="rId7"/>
          <a:stretch>
            <a:fillRect/>
          </a:stretch>
        </p:blipFill>
        <p:spPr>
          <a:xfrm>
            <a:off x="0" y="1328123"/>
            <a:ext cx="5117616" cy="3101111"/>
          </a:xfrm>
          <a:prstGeom prst="rect">
            <a:avLst/>
          </a:prstGeom>
          <a:ln w="12700">
            <a:miter lim="400000"/>
          </a:ln>
        </p:spPr>
      </p:pic>
      <p:pic>
        <p:nvPicPr>
          <p:cNvPr id="2" name="Picture 1">
            <a:extLst>
              <a:ext uri="{FF2B5EF4-FFF2-40B4-BE49-F238E27FC236}">
                <a16:creationId xmlns:a16="http://schemas.microsoft.com/office/drawing/2014/main" id="{857AB957-6230-17CF-B21E-361ED296B93C}"/>
              </a:ext>
            </a:extLst>
          </p:cNvPr>
          <p:cNvPicPr>
            <a:picLocks noChangeAspect="1"/>
          </p:cNvPicPr>
          <p:nvPr/>
        </p:nvPicPr>
        <p:blipFill>
          <a:blip r:embed="rId8"/>
          <a:stretch>
            <a:fillRect/>
          </a:stretch>
        </p:blipFill>
        <p:spPr>
          <a:xfrm>
            <a:off x="1559845" y="4668483"/>
            <a:ext cx="4702651" cy="544445"/>
          </a:xfrm>
          <a:prstGeom prst="rect">
            <a:avLst/>
          </a:prstGeom>
        </p:spPr>
      </p:pic>
      <p:pic>
        <p:nvPicPr>
          <p:cNvPr id="3" name="Picture 2">
            <a:extLst>
              <a:ext uri="{FF2B5EF4-FFF2-40B4-BE49-F238E27FC236}">
                <a16:creationId xmlns:a16="http://schemas.microsoft.com/office/drawing/2014/main" id="{EA5DAB0C-1A5E-6A52-0A2F-C329DFD72447}"/>
              </a:ext>
            </a:extLst>
          </p:cNvPr>
          <p:cNvPicPr>
            <a:picLocks noChangeAspect="1"/>
          </p:cNvPicPr>
          <p:nvPr/>
        </p:nvPicPr>
        <p:blipFill>
          <a:blip r:embed="rId9"/>
          <a:stretch>
            <a:fillRect/>
          </a:stretch>
        </p:blipFill>
        <p:spPr>
          <a:xfrm>
            <a:off x="1559845" y="5498631"/>
            <a:ext cx="5047301" cy="597960"/>
          </a:xfrm>
          <a:prstGeom prst="rect">
            <a:avLst/>
          </a:prstGeom>
        </p:spPr>
      </p:pic>
      <p:sp>
        <p:nvSpPr>
          <p:cNvPr id="6" name="TextBox 5">
            <a:extLst>
              <a:ext uri="{FF2B5EF4-FFF2-40B4-BE49-F238E27FC236}">
                <a16:creationId xmlns:a16="http://schemas.microsoft.com/office/drawing/2014/main" id="{31D9E409-11AC-C171-E077-EC6A1FC5ECE7}"/>
              </a:ext>
            </a:extLst>
          </p:cNvPr>
          <p:cNvSpPr txBox="1"/>
          <p:nvPr/>
        </p:nvSpPr>
        <p:spPr>
          <a:xfrm>
            <a:off x="6344179" y="6322367"/>
            <a:ext cx="235773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b="0" i="0" u="none" strike="noStrike" dirty="0">
                <a:effectLst/>
                <a:latin typeface="TH SarabunPSK" panose="020B0500040200020003" pitchFamily="34" charset="-34"/>
                <a:cs typeface="TH SarabunPSK" panose="020B0500040200020003" pitchFamily="34" charset="-34"/>
              </a:rPr>
              <a:t>Lewis &amp; </a:t>
            </a:r>
            <a:r>
              <a:rPr lang="en-GB" b="0" i="0" u="none" strike="noStrike" dirty="0" err="1">
                <a:effectLst/>
                <a:latin typeface="TH SarabunPSK" panose="020B0500040200020003" pitchFamily="34" charset="-34"/>
                <a:cs typeface="TH SarabunPSK" panose="020B0500040200020003" pitchFamily="34" charset="-34"/>
              </a:rPr>
              <a:t>Challinor</a:t>
            </a:r>
            <a:r>
              <a:rPr lang="en-GB" b="0" i="0" u="none" strike="noStrike" dirty="0">
                <a:effectLst/>
                <a:latin typeface="TH SarabunPSK" panose="020B0500040200020003" pitchFamily="34" charset="-34"/>
                <a:cs typeface="TH SarabunPSK" panose="020B0500040200020003" pitchFamily="34" charset="-34"/>
              </a:rPr>
              <a:t>, 2007</a:t>
            </a:r>
            <a:endParaRPr lang="en-US" dirty="0">
              <a:latin typeface="TH SarabunPSK" panose="020B0500040200020003" pitchFamily="34" charset="-34"/>
              <a:cs typeface="TH SarabunPSK" panose="020B0500040200020003" pitchFamily="34" charset="-34"/>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graph with numbers and lines&#10;&#10;Description automatically generated with medium confidence">
            <a:extLst>
              <a:ext uri="{FF2B5EF4-FFF2-40B4-BE49-F238E27FC236}">
                <a16:creationId xmlns:a16="http://schemas.microsoft.com/office/drawing/2014/main" id="{A7B3231F-2D9A-0DDB-2E40-40BEEF599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81" y="808655"/>
            <a:ext cx="7371761" cy="6049345"/>
          </a:xfrm>
          <a:prstGeom prst="rect">
            <a:avLst/>
          </a:prstGeom>
        </p:spPr>
      </p:pic>
    </p:spTree>
    <p:extLst>
      <p:ext uri="{BB962C8B-B14F-4D97-AF65-F5344CB8AC3E}">
        <p14:creationId xmlns:p14="http://schemas.microsoft.com/office/powerpoint/2010/main" val="113755141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1"/>
          <p:cNvSpPr txBox="1">
            <a:spLocks noGrp="1"/>
          </p:cNvSpPr>
          <p:nvPr>
            <p:ph type="title"/>
          </p:nvPr>
        </p:nvSpPr>
        <p:spPr>
          <a:xfrm>
            <a:off x="914400" y="80514"/>
            <a:ext cx="8229600" cy="1143001"/>
          </a:xfrm>
          <a:prstGeom prst="rect">
            <a:avLst/>
          </a:prstGeom>
        </p:spPr>
        <p:txBody>
          <a:bodyPr/>
          <a:lstStyle>
            <a:lvl1pPr>
              <a:defRPr b="1">
                <a:latin typeface="Helvetica Neue"/>
                <a:ea typeface="Helvetica Neue"/>
                <a:cs typeface="Helvetica Neue"/>
                <a:sym typeface="Helvetica Neue"/>
              </a:defRPr>
            </a:lvl1pPr>
          </a:lstStyle>
          <a:p>
            <a:r>
              <a:rPr dirty="0">
                <a:latin typeface="TH SarabunPSK" panose="020B0500040200020003" pitchFamily="34" charset="-34"/>
                <a:cs typeface="TH SarabunPSK" panose="020B0500040200020003" pitchFamily="34" charset="-34"/>
              </a:rPr>
              <a:t>The problem(s)</a:t>
            </a:r>
          </a:p>
        </p:txBody>
      </p:sp>
      <p:sp>
        <p:nvSpPr>
          <p:cNvPr id="195" name="Content Placeholder 2"/>
          <p:cNvSpPr txBox="1">
            <a:spLocks noGrp="1"/>
          </p:cNvSpPr>
          <p:nvPr>
            <p:ph type="body" idx="1"/>
          </p:nvPr>
        </p:nvSpPr>
        <p:spPr>
          <a:xfrm>
            <a:off x="4761431" y="1567657"/>
            <a:ext cx="3878240" cy="4327060"/>
          </a:xfrm>
          <a:prstGeom prst="rect">
            <a:avLst/>
          </a:prstGeom>
        </p:spPr>
        <p:txBody>
          <a:bodyPr>
            <a:noAutofit/>
          </a:bodyPr>
          <a:lstStyle/>
          <a:p>
            <a:pPr>
              <a:defRPr>
                <a:latin typeface="Helvetica Neue"/>
                <a:ea typeface="Helvetica Neue"/>
                <a:cs typeface="Helvetica Neue"/>
                <a:sym typeface="Helvetica Neue"/>
              </a:defRPr>
            </a:pPr>
            <a:r>
              <a:rPr sz="2400" dirty="0">
                <a:latin typeface="TH SarabunPSK" panose="020B0500040200020003" pitchFamily="34" charset="-34"/>
                <a:cs typeface="TH SarabunPSK" panose="020B0500040200020003" pitchFamily="34" charset="-34"/>
              </a:rPr>
              <a:t>Low signal compare</a:t>
            </a:r>
            <a:r>
              <a:rPr lang="en-US" sz="2400" dirty="0">
                <a:latin typeface="TH SarabunPSK" panose="020B0500040200020003" pitchFamily="34" charset="-34"/>
                <a:cs typeface="TH SarabunPSK" panose="020B0500040200020003" pitchFamily="34" charset="-34"/>
              </a:rPr>
              <a:t>s</a:t>
            </a:r>
            <a:r>
              <a:rPr sz="2400" dirty="0">
                <a:latin typeface="TH SarabunPSK" panose="020B0500040200020003" pitchFamily="34" charset="-34"/>
                <a:cs typeface="TH SarabunPSK" panose="020B0500040200020003" pitchFamily="34" charset="-34"/>
              </a:rPr>
              <a:t> to foreground, </a:t>
            </a:r>
            <a:r>
              <a:rPr sz="2400" dirty="0" err="1">
                <a:latin typeface="TH SarabunPSK" panose="020B0500040200020003" pitchFamily="34" charset="-34"/>
                <a:cs typeface="TH SarabunPSK" panose="020B0500040200020003" pitchFamily="34" charset="-34"/>
              </a:rPr>
              <a:t>e.g.Galactic</a:t>
            </a:r>
            <a:r>
              <a:rPr sz="2400" dirty="0">
                <a:latin typeface="TH SarabunPSK" panose="020B0500040200020003" pitchFamily="34" charset="-34"/>
                <a:cs typeface="TH SarabunPSK" panose="020B0500040200020003" pitchFamily="34" charset="-34"/>
              </a:rPr>
              <a:t> Synchrotron Radiation, which has &gt; 3 order of magnitude brighter than HI.</a:t>
            </a:r>
            <a:endParaRPr lang="en-US" sz="2400" dirty="0">
              <a:latin typeface="TH SarabunPSK" panose="020B0500040200020003" pitchFamily="34" charset="-34"/>
              <a:cs typeface="TH SarabunPSK" panose="020B0500040200020003" pitchFamily="34" charset="-34"/>
            </a:endParaRPr>
          </a:p>
          <a:p>
            <a:pPr>
              <a:defRPr>
                <a:latin typeface="Helvetica Neue"/>
                <a:ea typeface="Helvetica Neue"/>
                <a:cs typeface="Helvetica Neue"/>
                <a:sym typeface="Helvetica Neue"/>
              </a:defRPr>
            </a:pPr>
            <a:r>
              <a:rPr lang="en-US" sz="2400" dirty="0">
                <a:latin typeface="TH SarabunPSK" panose="020B0500040200020003" pitchFamily="34" charset="-34"/>
                <a:cs typeface="TH SarabunPSK" panose="020B0500040200020003" pitchFamily="34" charset="-34"/>
              </a:rPr>
              <a:t>So, we apply foreground removal technique by removing the radial long wavelength modes.</a:t>
            </a:r>
          </a:p>
          <a:p>
            <a:pPr>
              <a:defRPr>
                <a:latin typeface="Helvetica Neue"/>
                <a:ea typeface="Helvetica Neue"/>
                <a:cs typeface="Helvetica Neue"/>
                <a:sym typeface="Helvetica Neue"/>
              </a:defRPr>
            </a:pPr>
            <a:r>
              <a:rPr lang="en-US" sz="2400" dirty="0">
                <a:latin typeface="TH SarabunPSK" panose="020B0500040200020003" pitchFamily="34" charset="-34"/>
                <a:cs typeface="TH SarabunPSK" panose="020B0500040200020003" pitchFamily="34" charset="-34"/>
              </a:rPr>
              <a:t>How ever this should reduce the signal in HI-lensing correlation</a:t>
            </a:r>
          </a:p>
          <a:p>
            <a:pPr>
              <a:defRPr>
                <a:latin typeface="Helvetica Neue"/>
                <a:ea typeface="Helvetica Neue"/>
                <a:cs typeface="Helvetica Neue"/>
                <a:sym typeface="Helvetica Neue"/>
              </a:defRPr>
            </a:pPr>
            <a:r>
              <a:rPr sz="2400" dirty="0">
                <a:latin typeface="TH SarabunPSK" panose="020B0500040200020003" pitchFamily="34" charset="-34"/>
                <a:cs typeface="TH SarabunPSK" panose="020B0500040200020003" pitchFamily="34" charset="-34"/>
              </a:rPr>
              <a:t> Poor angular resolutions</a:t>
            </a:r>
          </a:p>
          <a:p>
            <a:pPr>
              <a:defRPr>
                <a:latin typeface="Helvetica Neue"/>
                <a:ea typeface="Helvetica Neue"/>
                <a:cs typeface="Helvetica Neue"/>
                <a:sym typeface="Helvetica Neue"/>
              </a:defRPr>
            </a:pPr>
            <a:r>
              <a:rPr sz="2400" dirty="0">
                <a:latin typeface="TH SarabunPSK" panose="020B0500040200020003" pitchFamily="34" charset="-34"/>
                <a:cs typeface="TH SarabunPSK" panose="020B0500040200020003" pitchFamily="34" charset="-34"/>
              </a:rPr>
              <a:t> HI Bias </a:t>
            </a:r>
            <a:endParaRPr lang="en-US" sz="2400" dirty="0">
              <a:latin typeface="TH SarabunPSK" panose="020B0500040200020003" pitchFamily="34" charset="-34"/>
              <a:cs typeface="TH SarabunPSK" panose="020B0500040200020003" pitchFamily="34" charset="-34"/>
            </a:endParaRPr>
          </a:p>
          <a:p>
            <a:pPr>
              <a:defRPr>
                <a:latin typeface="Helvetica Neue"/>
                <a:ea typeface="Helvetica Neue"/>
                <a:cs typeface="Helvetica Neue"/>
                <a:sym typeface="Helvetica Neue"/>
              </a:defRPr>
            </a:pPr>
            <a:endParaRPr sz="1800" dirty="0"/>
          </a:p>
        </p:txBody>
      </p:sp>
      <p:pic>
        <p:nvPicPr>
          <p:cNvPr id="196" name="Picture 4" descr="Picture 4"/>
          <p:cNvPicPr>
            <a:picLocks noChangeAspect="1"/>
          </p:cNvPicPr>
          <p:nvPr/>
        </p:nvPicPr>
        <p:blipFill>
          <a:blip r:embed="rId2"/>
          <a:stretch>
            <a:fillRect/>
          </a:stretch>
        </p:blipFill>
        <p:spPr>
          <a:xfrm>
            <a:off x="7543800" y="304800"/>
            <a:ext cx="1497013" cy="1120775"/>
          </a:xfrm>
          <a:prstGeom prst="rect">
            <a:avLst/>
          </a:prstGeom>
          <a:ln w="38100">
            <a:solidFill>
              <a:srgbClr val="46107B"/>
            </a:solidFill>
            <a:miter/>
          </a:ln>
        </p:spPr>
      </p:pic>
      <p:pic>
        <p:nvPicPr>
          <p:cNvPr id="197" name="Picture 4" descr="Picture 4"/>
          <p:cNvPicPr>
            <a:picLocks noChangeAspect="1"/>
          </p:cNvPicPr>
          <p:nvPr/>
        </p:nvPicPr>
        <p:blipFill>
          <a:blip r:embed="rId3"/>
          <a:stretch>
            <a:fillRect/>
          </a:stretch>
        </p:blipFill>
        <p:spPr>
          <a:xfrm>
            <a:off x="103187" y="973799"/>
            <a:ext cx="4320777" cy="3536639"/>
          </a:xfrm>
          <a:prstGeom prst="rect">
            <a:avLst/>
          </a:prstGeom>
          <a:ln w="12700">
            <a:miter lim="400000"/>
          </a:ln>
        </p:spPr>
      </p:pic>
      <p:pic>
        <p:nvPicPr>
          <p:cNvPr id="2" name="Picture 1">
            <a:extLst>
              <a:ext uri="{FF2B5EF4-FFF2-40B4-BE49-F238E27FC236}">
                <a16:creationId xmlns:a16="http://schemas.microsoft.com/office/drawing/2014/main" id="{1D656BFB-F9E7-4C33-8C91-DDD88A1947A7}"/>
              </a:ext>
            </a:extLst>
          </p:cNvPr>
          <p:cNvPicPr>
            <a:picLocks noChangeAspect="1"/>
          </p:cNvPicPr>
          <p:nvPr/>
        </p:nvPicPr>
        <p:blipFill>
          <a:blip r:embed="rId4"/>
          <a:stretch>
            <a:fillRect/>
          </a:stretch>
        </p:blipFill>
        <p:spPr>
          <a:xfrm>
            <a:off x="3247757" y="3902014"/>
            <a:ext cx="789405" cy="480634"/>
          </a:xfrm>
          <a:prstGeom prst="rect">
            <a:avLst/>
          </a:prstGeom>
        </p:spPr>
      </p:pic>
      <p:pic>
        <p:nvPicPr>
          <p:cNvPr id="3" name="Picture 2">
            <a:extLst>
              <a:ext uri="{FF2B5EF4-FFF2-40B4-BE49-F238E27FC236}">
                <a16:creationId xmlns:a16="http://schemas.microsoft.com/office/drawing/2014/main" id="{820D6792-2452-4093-B1D6-B279A40FCC62}"/>
              </a:ext>
            </a:extLst>
          </p:cNvPr>
          <p:cNvPicPr>
            <a:picLocks noChangeAspect="1"/>
          </p:cNvPicPr>
          <p:nvPr/>
        </p:nvPicPr>
        <p:blipFill>
          <a:blip r:embed="rId5"/>
          <a:stretch>
            <a:fillRect/>
          </a:stretch>
        </p:blipFill>
        <p:spPr>
          <a:xfrm>
            <a:off x="504329" y="3551522"/>
            <a:ext cx="1974327" cy="275729"/>
          </a:xfrm>
          <a:prstGeom prst="rect">
            <a:avLst/>
          </a:prstGeom>
        </p:spPr>
      </p:pic>
      <p:pic>
        <p:nvPicPr>
          <p:cNvPr id="4" name="Picture 3">
            <a:extLst>
              <a:ext uri="{FF2B5EF4-FFF2-40B4-BE49-F238E27FC236}">
                <a16:creationId xmlns:a16="http://schemas.microsoft.com/office/drawing/2014/main" id="{B2720341-20CB-4F79-8D88-FBDDE78C9FA7}"/>
              </a:ext>
            </a:extLst>
          </p:cNvPr>
          <p:cNvPicPr>
            <a:picLocks noChangeAspect="1"/>
          </p:cNvPicPr>
          <p:nvPr/>
        </p:nvPicPr>
        <p:blipFill>
          <a:blip r:embed="rId6"/>
          <a:stretch>
            <a:fillRect/>
          </a:stretch>
        </p:blipFill>
        <p:spPr>
          <a:xfrm>
            <a:off x="691269" y="3908747"/>
            <a:ext cx="2264551" cy="95470"/>
          </a:xfrm>
          <a:prstGeom prst="rect">
            <a:avLst/>
          </a:prstGeom>
        </p:spPr>
      </p:pic>
      <p:pic>
        <p:nvPicPr>
          <p:cNvPr id="5" name="Picture 4">
            <a:extLst>
              <a:ext uri="{FF2B5EF4-FFF2-40B4-BE49-F238E27FC236}">
                <a16:creationId xmlns:a16="http://schemas.microsoft.com/office/drawing/2014/main" id="{22FBFF66-254C-451A-927C-B886FC44D74A}"/>
              </a:ext>
            </a:extLst>
          </p:cNvPr>
          <p:cNvPicPr>
            <a:picLocks noChangeAspect="1"/>
          </p:cNvPicPr>
          <p:nvPr/>
        </p:nvPicPr>
        <p:blipFill>
          <a:blip r:embed="rId7"/>
          <a:stretch>
            <a:fillRect/>
          </a:stretch>
        </p:blipFill>
        <p:spPr>
          <a:xfrm>
            <a:off x="232505" y="3747189"/>
            <a:ext cx="917528" cy="323116"/>
          </a:xfrm>
          <a:prstGeom prst="rect">
            <a:avLst/>
          </a:prstGeom>
        </p:spPr>
      </p:pic>
      <p:pic>
        <p:nvPicPr>
          <p:cNvPr id="6" name="Picture 5">
            <a:extLst>
              <a:ext uri="{FF2B5EF4-FFF2-40B4-BE49-F238E27FC236}">
                <a16:creationId xmlns:a16="http://schemas.microsoft.com/office/drawing/2014/main" id="{593A3EF2-4AC9-436A-9385-903F83096D71}"/>
              </a:ext>
            </a:extLst>
          </p:cNvPr>
          <p:cNvPicPr>
            <a:picLocks noChangeAspect="1"/>
          </p:cNvPicPr>
          <p:nvPr/>
        </p:nvPicPr>
        <p:blipFill>
          <a:blip r:embed="rId8"/>
          <a:stretch>
            <a:fillRect/>
          </a:stretch>
        </p:blipFill>
        <p:spPr>
          <a:xfrm>
            <a:off x="137058" y="4591934"/>
            <a:ext cx="3878240" cy="788956"/>
          </a:xfrm>
          <a:prstGeom prst="rect">
            <a:avLst/>
          </a:prstGeom>
        </p:spPr>
      </p:pic>
      <p:pic>
        <p:nvPicPr>
          <p:cNvPr id="7" name="Picture 6">
            <a:extLst>
              <a:ext uri="{FF2B5EF4-FFF2-40B4-BE49-F238E27FC236}">
                <a16:creationId xmlns:a16="http://schemas.microsoft.com/office/drawing/2014/main" id="{99E4B2F5-98D4-5D7F-F8BE-26EE5FAF058A}"/>
              </a:ext>
            </a:extLst>
          </p:cNvPr>
          <p:cNvPicPr>
            <a:picLocks noChangeAspect="1"/>
          </p:cNvPicPr>
          <p:nvPr/>
        </p:nvPicPr>
        <p:blipFill>
          <a:blip r:embed="rId9"/>
          <a:stretch>
            <a:fillRect/>
          </a:stretch>
        </p:blipFill>
        <p:spPr>
          <a:xfrm>
            <a:off x="145497" y="5462386"/>
            <a:ext cx="4540876" cy="514668"/>
          </a:xfrm>
          <a:prstGeom prst="rect">
            <a:avLst/>
          </a:prstGeom>
          <a:ln>
            <a:solidFill>
              <a:srgbClr val="0070C0"/>
            </a:solidFill>
          </a:ln>
        </p:spPr>
      </p:pic>
      <p:sp>
        <p:nvSpPr>
          <p:cNvPr id="8" name="TextBox 7">
            <a:extLst>
              <a:ext uri="{FF2B5EF4-FFF2-40B4-BE49-F238E27FC236}">
                <a16:creationId xmlns:a16="http://schemas.microsoft.com/office/drawing/2014/main" id="{031E05D4-1188-CFED-105F-CDDAFD749B3F}"/>
              </a:ext>
            </a:extLst>
          </p:cNvPr>
          <p:cNvSpPr txBox="1"/>
          <p:nvPr/>
        </p:nvSpPr>
        <p:spPr>
          <a:xfrm>
            <a:off x="504329" y="6155258"/>
            <a:ext cx="3519408"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Free-Free, point source modelling</a:t>
            </a:r>
          </a:p>
        </p:txBody>
      </p:sp>
    </p:spTree>
    <p:extLst>
      <p:ext uri="{BB962C8B-B14F-4D97-AF65-F5344CB8AC3E}">
        <p14:creationId xmlns:p14="http://schemas.microsoft.com/office/powerpoint/2010/main" val="88481647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2"/>
          <p:cNvSpPr txBox="1">
            <a:spLocks noGrp="1"/>
          </p:cNvSpPr>
          <p:nvPr>
            <p:ph type="title"/>
          </p:nvPr>
        </p:nvSpPr>
        <p:spPr>
          <a:xfrm>
            <a:off x="979736" y="227990"/>
            <a:ext cx="7493620" cy="603442"/>
          </a:xfrm>
          <a:prstGeom prst="rect">
            <a:avLst/>
          </a:prstGeom>
        </p:spPr>
        <p:txBody>
          <a:bodyPr>
            <a:normAutofit fontScale="90000"/>
          </a:bodyPr>
          <a:lstStyle>
            <a:lvl1pPr>
              <a:defRPr sz="4000">
                <a:latin typeface="Helvetica Neue Black Condensed"/>
                <a:ea typeface="Helvetica Neue Black Condensed"/>
                <a:cs typeface="Helvetica Neue Black Condensed"/>
                <a:sym typeface="Helvetica Neue Black Condensed"/>
              </a:defRPr>
            </a:lvl1pPr>
          </a:lstStyle>
          <a:p>
            <a:pPr algn="ctr"/>
            <a:r>
              <a:rPr dirty="0">
                <a:latin typeface="TH SarabunPSK" panose="020B0500040200020003" pitchFamily="34" charset="-34"/>
                <a:cs typeface="TH SarabunPSK" panose="020B0500040200020003" pitchFamily="34" charset="-34"/>
              </a:rPr>
              <a:t>2-point functions</a:t>
            </a:r>
          </a:p>
        </p:txBody>
      </p:sp>
      <p:pic>
        <p:nvPicPr>
          <p:cNvPr id="184" name="Picture 6" descr="Picture 6"/>
          <p:cNvPicPr>
            <a:picLocks noChangeAspect="1"/>
          </p:cNvPicPr>
          <p:nvPr/>
        </p:nvPicPr>
        <p:blipFill>
          <a:blip r:embed="rId2"/>
          <a:stretch>
            <a:fillRect/>
          </a:stretch>
        </p:blipFill>
        <p:spPr>
          <a:xfrm>
            <a:off x="7543800" y="304800"/>
            <a:ext cx="1497013" cy="1120775"/>
          </a:xfrm>
          <a:prstGeom prst="rect">
            <a:avLst/>
          </a:prstGeom>
          <a:ln w="38100">
            <a:solidFill>
              <a:srgbClr val="46107B"/>
            </a:solidFill>
            <a:miter/>
          </a:ln>
        </p:spPr>
      </p:pic>
      <p:sp>
        <p:nvSpPr>
          <p:cNvPr id="185" name="TextBox 1"/>
          <p:cNvSpPr txBox="1"/>
          <p:nvPr/>
        </p:nvSpPr>
        <p:spPr>
          <a:xfrm>
            <a:off x="90858" y="641971"/>
            <a:ext cx="230565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a:latin typeface="Helvetica Neue"/>
                <a:ea typeface="Helvetica Neue"/>
                <a:cs typeface="Helvetica Neue"/>
                <a:sym typeface="Helvetica Neue"/>
              </a:defRPr>
            </a:lvl1pPr>
          </a:lstStyle>
          <a:p>
            <a:r>
              <a:rPr dirty="0">
                <a:latin typeface="TH SarabunPSK" panose="020B0500040200020003" pitchFamily="34" charset="-34"/>
                <a:cs typeface="TH SarabunPSK" panose="020B0500040200020003" pitchFamily="34" charset="-34"/>
              </a:rPr>
              <a:t>Spherical Harmonic</a:t>
            </a:r>
          </a:p>
        </p:txBody>
      </p:sp>
      <p:pic>
        <p:nvPicPr>
          <p:cNvPr id="186" name="Picture 3" descr="Picture 3"/>
          <p:cNvPicPr>
            <a:picLocks noChangeAspect="1"/>
          </p:cNvPicPr>
          <p:nvPr/>
        </p:nvPicPr>
        <p:blipFill>
          <a:blip r:embed="rId3"/>
          <a:stretch>
            <a:fillRect/>
          </a:stretch>
        </p:blipFill>
        <p:spPr>
          <a:xfrm>
            <a:off x="3512925" y="1103690"/>
            <a:ext cx="2653410" cy="510341"/>
          </a:xfrm>
          <a:prstGeom prst="rect">
            <a:avLst/>
          </a:prstGeom>
          <a:ln w="12700">
            <a:miter lim="400000"/>
          </a:ln>
        </p:spPr>
      </p:pic>
      <p:sp>
        <p:nvSpPr>
          <p:cNvPr id="187" name="TextBox 4"/>
          <p:cNvSpPr txBox="1"/>
          <p:nvPr/>
        </p:nvSpPr>
        <p:spPr>
          <a:xfrm>
            <a:off x="-35174" y="1439513"/>
            <a:ext cx="3797935"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Helvetica Neue"/>
                <a:ea typeface="Helvetica Neue"/>
                <a:cs typeface="Helvetica Neue"/>
                <a:sym typeface="Helvetica Neue"/>
              </a:defRPr>
            </a:lvl1pPr>
          </a:lstStyle>
          <a:p>
            <a:r>
              <a:rPr dirty="0">
                <a:latin typeface="TH SarabunPSK" panose="020B0500040200020003" pitchFamily="34" charset="-34"/>
                <a:cs typeface="TH SarabunPSK" panose="020B0500040200020003" pitchFamily="34" charset="-34"/>
              </a:rPr>
              <a:t>Angular power spectra </a:t>
            </a:r>
          </a:p>
        </p:txBody>
      </p:sp>
      <p:pic>
        <p:nvPicPr>
          <p:cNvPr id="188" name="Picture 6" descr="Picture 6"/>
          <p:cNvPicPr>
            <a:picLocks noChangeAspect="1"/>
          </p:cNvPicPr>
          <p:nvPr/>
        </p:nvPicPr>
        <p:blipFill>
          <a:blip r:embed="rId4"/>
          <a:stretch>
            <a:fillRect/>
          </a:stretch>
        </p:blipFill>
        <p:spPr>
          <a:xfrm>
            <a:off x="3512925" y="1901178"/>
            <a:ext cx="2179628" cy="308031"/>
          </a:xfrm>
          <a:prstGeom prst="rect">
            <a:avLst/>
          </a:prstGeom>
          <a:ln w="12700">
            <a:miter lim="400000"/>
          </a:ln>
        </p:spPr>
      </p:pic>
      <p:sp>
        <p:nvSpPr>
          <p:cNvPr id="189" name="TextBox 2"/>
          <p:cNvSpPr txBox="1"/>
          <p:nvPr/>
        </p:nvSpPr>
        <p:spPr>
          <a:xfrm>
            <a:off x="90857" y="2503008"/>
            <a:ext cx="8845330"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a:buSzPct val="100000"/>
              <a:buFont typeface="Arial"/>
              <a:buChar char="•"/>
              <a:defRPr sz="2000">
                <a:latin typeface="Helvetica Neue"/>
                <a:ea typeface="Helvetica Neue"/>
                <a:cs typeface="Helvetica Neue"/>
                <a:sym typeface="Helvetica Neue"/>
              </a:defRPr>
            </a:lvl1pPr>
          </a:lstStyle>
          <a:p>
            <a:r>
              <a:rPr dirty="0">
                <a:latin typeface="TH SarabunPSK" panose="020B0500040200020003" pitchFamily="34" charset="-34"/>
                <a:cs typeface="TH SarabunPSK" panose="020B0500040200020003" pitchFamily="34" charset="-34"/>
              </a:rPr>
              <a:t>small deflection angle =&gt; flat sky approximation =&gt; Limber approximation </a:t>
            </a:r>
          </a:p>
        </p:txBody>
      </p:sp>
      <p:pic>
        <p:nvPicPr>
          <p:cNvPr id="190" name="Picture 8" descr="Picture 8"/>
          <p:cNvPicPr>
            <a:picLocks noChangeAspect="1"/>
          </p:cNvPicPr>
          <p:nvPr/>
        </p:nvPicPr>
        <p:blipFill>
          <a:blip r:embed="rId5"/>
          <a:stretch>
            <a:fillRect/>
          </a:stretch>
        </p:blipFill>
        <p:spPr>
          <a:xfrm>
            <a:off x="2700262" y="3061067"/>
            <a:ext cx="3626519" cy="519108"/>
          </a:xfrm>
          <a:prstGeom prst="rect">
            <a:avLst/>
          </a:prstGeom>
          <a:ln w="12700">
            <a:miter lim="400000"/>
          </a:ln>
        </p:spPr>
      </p:pic>
      <p:pic>
        <p:nvPicPr>
          <p:cNvPr id="191" name="Picture 11" descr="Picture 11"/>
          <p:cNvPicPr>
            <a:picLocks noChangeAspect="1"/>
          </p:cNvPicPr>
          <p:nvPr/>
        </p:nvPicPr>
        <p:blipFill>
          <a:blip r:embed="rId6"/>
          <a:stretch>
            <a:fillRect/>
          </a:stretch>
        </p:blipFill>
        <p:spPr>
          <a:xfrm>
            <a:off x="3923002" y="3727881"/>
            <a:ext cx="5117811" cy="600076"/>
          </a:xfrm>
          <a:prstGeom prst="rect">
            <a:avLst/>
          </a:prstGeom>
          <a:ln w="12700">
            <a:miter lim="400000"/>
          </a:ln>
        </p:spPr>
      </p:pic>
      <p:pic>
        <p:nvPicPr>
          <p:cNvPr id="192" name="Picture 13" descr="Picture 13"/>
          <p:cNvPicPr>
            <a:picLocks noChangeAspect="1"/>
          </p:cNvPicPr>
          <p:nvPr/>
        </p:nvPicPr>
        <p:blipFill>
          <a:blip r:embed="rId7"/>
          <a:stretch>
            <a:fillRect/>
          </a:stretch>
        </p:blipFill>
        <p:spPr>
          <a:xfrm>
            <a:off x="103187" y="3727881"/>
            <a:ext cx="3545873" cy="673101"/>
          </a:xfrm>
          <a:prstGeom prst="rect">
            <a:avLst/>
          </a:prstGeom>
          <a:ln w="12700">
            <a:miter lim="400000"/>
          </a:ln>
        </p:spPr>
      </p:pic>
      <p:pic>
        <p:nvPicPr>
          <p:cNvPr id="2" name="Picture 1">
            <a:extLst>
              <a:ext uri="{FF2B5EF4-FFF2-40B4-BE49-F238E27FC236}">
                <a16:creationId xmlns:a16="http://schemas.microsoft.com/office/drawing/2014/main" id="{633AB1DD-0819-10BC-D96D-9C9807BCE709}"/>
              </a:ext>
            </a:extLst>
          </p:cNvPr>
          <p:cNvPicPr>
            <a:picLocks noChangeAspect="1"/>
          </p:cNvPicPr>
          <p:nvPr/>
        </p:nvPicPr>
        <p:blipFill>
          <a:blip r:embed="rId8"/>
          <a:stretch>
            <a:fillRect/>
          </a:stretch>
        </p:blipFill>
        <p:spPr>
          <a:xfrm>
            <a:off x="3362857" y="5000387"/>
            <a:ext cx="2301327" cy="489644"/>
          </a:xfrm>
          <a:prstGeom prst="rect">
            <a:avLst/>
          </a:prstGeom>
          <a:ln>
            <a:solidFill>
              <a:srgbClr val="0070C0"/>
            </a:solidFill>
          </a:ln>
        </p:spPr>
      </p:pic>
      <p:sp>
        <p:nvSpPr>
          <p:cNvPr id="3" name="TextBox 2">
            <a:extLst>
              <a:ext uri="{FF2B5EF4-FFF2-40B4-BE49-F238E27FC236}">
                <a16:creationId xmlns:a16="http://schemas.microsoft.com/office/drawing/2014/main" id="{EA369CEB-C3FB-7423-C71A-14593D17F525}"/>
              </a:ext>
            </a:extLst>
          </p:cNvPr>
          <p:cNvSpPr txBox="1"/>
          <p:nvPr/>
        </p:nvSpPr>
        <p:spPr>
          <a:xfrm>
            <a:off x="49405" y="4424402"/>
            <a:ext cx="782815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Measuring density perturbation is equivalent to measure gravitational potential</a:t>
            </a:r>
          </a:p>
        </p:txBody>
      </p:sp>
      <p:pic>
        <p:nvPicPr>
          <p:cNvPr id="4" name="Picture 3">
            <a:extLst>
              <a:ext uri="{FF2B5EF4-FFF2-40B4-BE49-F238E27FC236}">
                <a16:creationId xmlns:a16="http://schemas.microsoft.com/office/drawing/2014/main" id="{45AE904B-71D9-C83A-273E-64DAC2A58E52}"/>
              </a:ext>
            </a:extLst>
          </p:cNvPr>
          <p:cNvPicPr>
            <a:picLocks noChangeAspect="1"/>
          </p:cNvPicPr>
          <p:nvPr/>
        </p:nvPicPr>
        <p:blipFill>
          <a:blip r:embed="rId9"/>
          <a:stretch>
            <a:fillRect/>
          </a:stretch>
        </p:blipFill>
        <p:spPr>
          <a:xfrm>
            <a:off x="2353346" y="6162512"/>
            <a:ext cx="4320347" cy="489673"/>
          </a:xfrm>
          <a:prstGeom prst="rect">
            <a:avLst/>
          </a:prstGeom>
          <a:ln>
            <a:solidFill>
              <a:srgbClr val="0070C0"/>
            </a:solidFill>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B02B6-44D2-27AD-E754-2C36C976C72D}"/>
              </a:ext>
            </a:extLst>
          </p:cNvPr>
          <p:cNvSpPr>
            <a:spLocks noGrp="1"/>
          </p:cNvSpPr>
          <p:nvPr>
            <p:ph type="title"/>
          </p:nvPr>
        </p:nvSpPr>
        <p:spPr>
          <a:xfrm>
            <a:off x="814040" y="0"/>
            <a:ext cx="7225990" cy="546411"/>
          </a:xfrm>
        </p:spPr>
        <p:txBody>
          <a:bodyPr>
            <a:normAutofit fontScale="90000"/>
          </a:bodyPr>
          <a:lstStyle/>
          <a:p>
            <a:pPr algn="ctr"/>
            <a:r>
              <a:rPr lang="en-US" b="1" dirty="0">
                <a:latin typeface="TH SarabunPSK" panose="020B0500040200020003" pitchFamily="34" charset="-34"/>
                <a:cs typeface="TH SarabunPSK" panose="020B0500040200020003" pitchFamily="34" charset="-34"/>
              </a:rPr>
              <a:t>Multipoles Expansion</a:t>
            </a:r>
          </a:p>
        </p:txBody>
      </p:sp>
      <p:pic>
        <p:nvPicPr>
          <p:cNvPr id="1026" name="Picture 2">
            <a:extLst>
              <a:ext uri="{FF2B5EF4-FFF2-40B4-BE49-F238E27FC236}">
                <a16:creationId xmlns:a16="http://schemas.microsoft.com/office/drawing/2014/main" id="{E4D8BCC4-22C0-435B-42CC-94A5AF686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8" y="851634"/>
            <a:ext cx="4289077" cy="4289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187E9FF-245D-4871-D93A-F6A3E458D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967" y="827668"/>
            <a:ext cx="381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27918D-2917-343F-741F-0183923BCEBF}"/>
              </a:ext>
            </a:extLst>
          </p:cNvPr>
          <p:cNvSpPr txBox="1"/>
          <p:nvPr/>
        </p:nvSpPr>
        <p:spPr>
          <a:xfrm>
            <a:off x="144967" y="5390605"/>
            <a:ext cx="4427034"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latin typeface="TH SarabunPSK" panose="020B0500040200020003" pitchFamily="34" charset="-34"/>
                <a:cs typeface="TH SarabunPSK" panose="020B0500040200020003" pitchFamily="34" charset="-34"/>
              </a:rPr>
              <a:t>http://</a:t>
            </a:r>
            <a:r>
              <a:rPr lang="en-US" sz="2000" dirty="0" err="1">
                <a:latin typeface="TH SarabunPSK" panose="020B0500040200020003" pitchFamily="34" charset="-34"/>
                <a:cs typeface="TH SarabunPSK" panose="020B0500040200020003" pitchFamily="34" charset="-34"/>
              </a:rPr>
              <a:t>find.spa.umn.edu</a:t>
            </a:r>
            <a:r>
              <a:rPr lang="en-US" sz="2000" dirty="0">
                <a:latin typeface="TH SarabunPSK" panose="020B0500040200020003" pitchFamily="34" charset="-34"/>
                <a:cs typeface="TH SarabunPSK" panose="020B0500040200020003" pitchFamily="34" charset="-34"/>
              </a:rPr>
              <a:t>/~</a:t>
            </a:r>
            <a:r>
              <a:rPr lang="en-US" sz="2000" dirty="0" err="1">
                <a:latin typeface="TH SarabunPSK" panose="020B0500040200020003" pitchFamily="34" charset="-34"/>
                <a:cs typeface="TH SarabunPSK" panose="020B0500040200020003" pitchFamily="34" charset="-34"/>
              </a:rPr>
              <a:t>pryke</a:t>
            </a:r>
            <a:r>
              <a:rPr lang="en-US" sz="2000" dirty="0">
                <a:latin typeface="TH SarabunPSK" panose="020B0500040200020003" pitchFamily="34" charset="-34"/>
                <a:cs typeface="TH SarabunPSK" panose="020B0500040200020003" pitchFamily="34" charset="-34"/>
              </a:rPr>
              <a:t>/logbook/20000922/</a:t>
            </a:r>
          </a:p>
        </p:txBody>
      </p:sp>
    </p:spTree>
    <p:extLst>
      <p:ext uri="{BB962C8B-B14F-4D97-AF65-F5344CB8AC3E}">
        <p14:creationId xmlns:p14="http://schemas.microsoft.com/office/powerpoint/2010/main" val="83264725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2414-9466-3684-228E-1EC3F596D4A1}"/>
              </a:ext>
            </a:extLst>
          </p:cNvPr>
          <p:cNvSpPr>
            <a:spLocks noGrp="1"/>
          </p:cNvSpPr>
          <p:nvPr>
            <p:ph type="title"/>
          </p:nvPr>
        </p:nvSpPr>
        <p:spPr>
          <a:xfrm>
            <a:off x="457200" y="122663"/>
            <a:ext cx="8229600" cy="793171"/>
          </a:xfrm>
        </p:spPr>
        <p:txBody>
          <a:bodyPr/>
          <a:lstStyle/>
          <a:p>
            <a:pPr algn="ctr"/>
            <a:r>
              <a:rPr lang="en-US" b="1" dirty="0">
                <a:latin typeface="TH SarabunPSK" panose="020B0500040200020003" pitchFamily="34" charset="-34"/>
                <a:cs typeface="TH SarabunPSK" panose="020B0500040200020003" pitchFamily="34" charset="-34"/>
              </a:rPr>
              <a:t>N-Body Simulations</a:t>
            </a:r>
          </a:p>
        </p:txBody>
      </p:sp>
      <p:sp>
        <p:nvSpPr>
          <p:cNvPr id="5" name="TextBox 4">
            <a:extLst>
              <a:ext uri="{FF2B5EF4-FFF2-40B4-BE49-F238E27FC236}">
                <a16:creationId xmlns:a16="http://schemas.microsoft.com/office/drawing/2014/main" id="{077AA3CA-7630-8D3F-5F6D-9C4B32720ED5}"/>
              </a:ext>
            </a:extLst>
          </p:cNvPr>
          <p:cNvSpPr txBox="1"/>
          <p:nvPr/>
        </p:nvSpPr>
        <p:spPr>
          <a:xfrm>
            <a:off x="2924395" y="6273672"/>
            <a:ext cx="362414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TH SarabunPSK" panose="020B0500040200020003" pitchFamily="34" charset="-34"/>
                <a:cs typeface="TH SarabunPSK" panose="020B0500040200020003" pitchFamily="34" charset="-34"/>
              </a:rPr>
              <a:t>Takahashi et al 2017 1706.01472</a:t>
            </a:r>
          </a:p>
        </p:txBody>
      </p:sp>
      <p:pic>
        <p:nvPicPr>
          <p:cNvPr id="7" name="Picture 6" descr="A diagram of a square with a circle in the center&#10;&#10;Description automatically generated with medium confidence">
            <a:extLst>
              <a:ext uri="{FF2B5EF4-FFF2-40B4-BE49-F238E27FC236}">
                <a16:creationId xmlns:a16="http://schemas.microsoft.com/office/drawing/2014/main" id="{04C1E605-DD9C-C3C8-375E-5CA381BC3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5" y="797982"/>
            <a:ext cx="4636843" cy="5262036"/>
          </a:xfrm>
          <a:prstGeom prst="rect">
            <a:avLst/>
          </a:prstGeom>
        </p:spPr>
      </p:pic>
      <p:pic>
        <p:nvPicPr>
          <p:cNvPr id="9" name="Picture 8" descr="A diagram of a function&#10;&#10;Description automatically generated">
            <a:extLst>
              <a:ext uri="{FF2B5EF4-FFF2-40B4-BE49-F238E27FC236}">
                <a16:creationId xmlns:a16="http://schemas.microsoft.com/office/drawing/2014/main" id="{F9DF128F-FA4B-43F5-F8C2-10864AEFA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468" y="1260087"/>
            <a:ext cx="4407532" cy="3763649"/>
          </a:xfrm>
          <a:prstGeom prst="rect">
            <a:avLst/>
          </a:prstGeom>
        </p:spPr>
      </p:pic>
    </p:spTree>
    <p:extLst>
      <p:ext uri="{BB962C8B-B14F-4D97-AF65-F5344CB8AC3E}">
        <p14:creationId xmlns:p14="http://schemas.microsoft.com/office/powerpoint/2010/main" val="340201814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9F18-442B-13CB-96C4-4B4ADEA546E4}"/>
              </a:ext>
            </a:extLst>
          </p:cNvPr>
          <p:cNvSpPr>
            <a:spLocks noGrp="1"/>
          </p:cNvSpPr>
          <p:nvPr>
            <p:ph type="title"/>
          </p:nvPr>
        </p:nvSpPr>
        <p:spPr>
          <a:xfrm>
            <a:off x="457200" y="0"/>
            <a:ext cx="8229600" cy="885089"/>
          </a:xfrm>
        </p:spPr>
        <p:txBody>
          <a:bodyPr/>
          <a:lstStyle/>
          <a:p>
            <a:pPr algn="ctr"/>
            <a:r>
              <a:rPr lang="en-US" dirty="0" err="1">
                <a:latin typeface="TH SarabunPSK" panose="020B0500040200020003" pitchFamily="34" charset="-34"/>
                <a:cs typeface="TH SarabunPSK" panose="020B0500040200020003" pitchFamily="34" charset="-34"/>
              </a:rPr>
              <a:t>Chalawan</a:t>
            </a:r>
            <a:r>
              <a:rPr lang="en-US" dirty="0">
                <a:latin typeface="TH SarabunPSK" panose="020B0500040200020003" pitchFamily="34" charset="-34"/>
                <a:cs typeface="TH SarabunPSK" panose="020B0500040200020003" pitchFamily="34" charset="-34"/>
              </a:rPr>
              <a:t> HPC</a:t>
            </a:r>
          </a:p>
        </p:txBody>
      </p:sp>
      <p:pic>
        <p:nvPicPr>
          <p:cNvPr id="2050" name="Picture 2" descr="001">
            <a:extLst>
              <a:ext uri="{FF2B5EF4-FFF2-40B4-BE49-F238E27FC236}">
                <a16:creationId xmlns:a16="http://schemas.microsoft.com/office/drawing/2014/main" id="{293560A3-D710-CE6E-D82A-8CA559E5F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825" y="4127303"/>
            <a:ext cx="4423195" cy="27306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login page&#10;&#10;Description automatically generated">
            <a:extLst>
              <a:ext uri="{FF2B5EF4-FFF2-40B4-BE49-F238E27FC236}">
                <a16:creationId xmlns:a16="http://schemas.microsoft.com/office/drawing/2014/main" id="{281CE8D6-B0AB-9017-BF81-6D18BB75B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27" y="626564"/>
            <a:ext cx="4467493" cy="3421786"/>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EE1BD676-E48D-A637-A681-D406BB0B5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732719"/>
            <a:ext cx="3620070" cy="1946862"/>
          </a:xfrm>
          <a:prstGeom prst="rect">
            <a:avLst/>
          </a:prstGeom>
        </p:spPr>
      </p:pic>
      <p:pic>
        <p:nvPicPr>
          <p:cNvPr id="2052" name="Picture 4" descr="002">
            <a:extLst>
              <a:ext uri="{FF2B5EF4-FFF2-40B4-BE49-F238E27FC236}">
                <a16:creationId xmlns:a16="http://schemas.microsoft.com/office/drawing/2014/main" id="{27E41CBF-E5FD-41C8-35C2-DF1E21C600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80" y="762425"/>
            <a:ext cx="3573584" cy="370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712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2"/>
          <p:cNvSpPr txBox="1">
            <a:spLocks noGrp="1"/>
          </p:cNvSpPr>
          <p:nvPr>
            <p:ph type="title"/>
          </p:nvPr>
        </p:nvSpPr>
        <p:spPr>
          <a:xfrm>
            <a:off x="1691680" y="343905"/>
            <a:ext cx="5256585" cy="763859"/>
          </a:xfrm>
          <a:prstGeom prst="rect">
            <a:avLst/>
          </a:prstGeom>
        </p:spPr>
        <p:txBody>
          <a:bodyPr/>
          <a:lstStyle>
            <a:lvl1pPr algn="ctr">
              <a:defRPr sz="2800">
                <a:latin typeface="Helvetica Neue Black Condensed"/>
                <a:ea typeface="Helvetica Neue Black Condensed"/>
                <a:cs typeface="Helvetica Neue Black Condensed"/>
                <a:sym typeface="Helvetica Neue Black Condensed"/>
              </a:defRPr>
            </a:lvl1pPr>
          </a:lstStyle>
          <a:p>
            <a:r>
              <a:rPr dirty="0"/>
              <a:t>21 CM Cosmology</a:t>
            </a:r>
          </a:p>
        </p:txBody>
      </p:sp>
      <p:pic>
        <p:nvPicPr>
          <p:cNvPr id="153" name="Picture 8" descr="Picture 8"/>
          <p:cNvPicPr>
            <a:picLocks noChangeAspect="1"/>
          </p:cNvPicPr>
          <p:nvPr/>
        </p:nvPicPr>
        <p:blipFill>
          <a:blip r:embed="rId2"/>
          <a:stretch>
            <a:fillRect/>
          </a:stretch>
        </p:blipFill>
        <p:spPr>
          <a:xfrm>
            <a:off x="7190324" y="120975"/>
            <a:ext cx="1497014" cy="1120776"/>
          </a:xfrm>
          <a:prstGeom prst="rect">
            <a:avLst/>
          </a:prstGeom>
          <a:ln w="38100">
            <a:solidFill>
              <a:srgbClr val="46107B"/>
            </a:solidFill>
            <a:miter/>
          </a:ln>
        </p:spPr>
      </p:pic>
      <p:sp>
        <p:nvSpPr>
          <p:cNvPr id="154" name="TextBox 1"/>
          <p:cNvSpPr txBox="1"/>
          <p:nvPr/>
        </p:nvSpPr>
        <p:spPr>
          <a:xfrm>
            <a:off x="220978" y="1504827"/>
            <a:ext cx="8621529"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latin typeface="Helvetica Neue"/>
                <a:ea typeface="Helvetica Neue"/>
                <a:cs typeface="Helvetica Neue"/>
                <a:sym typeface="Helvetica Neue"/>
              </a:defRPr>
            </a:lvl1pPr>
          </a:lstStyle>
          <a:p>
            <a:pPr algn="ctr"/>
            <a:r>
              <a:rPr sz="2800" dirty="0">
                <a:latin typeface="TH SarabunPSK" panose="020B0500040200020003" pitchFamily="34" charset="-34"/>
                <a:cs typeface="TH SarabunPSK" panose="020B0500040200020003" pitchFamily="34" charset="-34"/>
              </a:rPr>
              <a:t>Hydrogen is the most abundant element  in the intergalactic medium!!</a:t>
            </a:r>
          </a:p>
        </p:txBody>
      </p:sp>
      <p:pic>
        <p:nvPicPr>
          <p:cNvPr id="155" name="Picture 2" descr="Picture 2"/>
          <p:cNvPicPr>
            <a:picLocks noChangeAspect="1"/>
          </p:cNvPicPr>
          <p:nvPr/>
        </p:nvPicPr>
        <p:blipFill>
          <a:blip r:embed="rId3"/>
          <a:stretch>
            <a:fillRect/>
          </a:stretch>
        </p:blipFill>
        <p:spPr>
          <a:xfrm>
            <a:off x="5160250" y="2705277"/>
            <a:ext cx="3966532" cy="2311511"/>
          </a:xfrm>
          <a:prstGeom prst="rect">
            <a:avLst/>
          </a:prstGeom>
          <a:ln w="12700">
            <a:miter lim="400000"/>
          </a:ln>
        </p:spPr>
      </p:pic>
      <p:sp>
        <p:nvSpPr>
          <p:cNvPr id="156" name="TextBox 1"/>
          <p:cNvSpPr txBox="1"/>
          <p:nvPr/>
        </p:nvSpPr>
        <p:spPr>
          <a:xfrm>
            <a:off x="5632632" y="5075786"/>
            <a:ext cx="332902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400">
                <a:latin typeface="Helvetica Neue"/>
                <a:ea typeface="Helvetica Neue"/>
                <a:cs typeface="Helvetica Neue"/>
                <a:sym typeface="Helvetica Neue"/>
              </a:defRPr>
            </a:lvl1pPr>
          </a:lstStyle>
          <a:p>
            <a:r>
              <a:rPr sz="1800" dirty="0">
                <a:latin typeface="TH SarabunPSK" panose="020B0500040200020003" pitchFamily="34" charset="-34"/>
                <a:cs typeface="TH SarabunPSK" panose="020B0500040200020003" pitchFamily="34" charset="-34"/>
              </a:rPr>
              <a:t>Credit: http://hyperphysics.phy-astr.gsu.edu/hbase/quantum/h21.html</a:t>
            </a:r>
          </a:p>
        </p:txBody>
      </p:sp>
      <p:pic>
        <p:nvPicPr>
          <p:cNvPr id="2" name="Picture 1">
            <a:extLst>
              <a:ext uri="{FF2B5EF4-FFF2-40B4-BE49-F238E27FC236}">
                <a16:creationId xmlns:a16="http://schemas.microsoft.com/office/drawing/2014/main" id="{DC46A53F-1FE5-4BAE-97AB-B56D19112BC8}"/>
              </a:ext>
            </a:extLst>
          </p:cNvPr>
          <p:cNvPicPr>
            <a:picLocks noChangeAspect="1"/>
          </p:cNvPicPr>
          <p:nvPr/>
        </p:nvPicPr>
        <p:blipFill>
          <a:blip r:embed="rId4"/>
          <a:stretch>
            <a:fillRect/>
          </a:stretch>
        </p:blipFill>
        <p:spPr>
          <a:xfrm>
            <a:off x="0" y="2204372"/>
            <a:ext cx="5160250" cy="4223075"/>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5E72-B975-6540-E181-19B80092EED3}"/>
              </a:ext>
            </a:extLst>
          </p:cNvPr>
          <p:cNvSpPr>
            <a:spLocks noGrp="1"/>
          </p:cNvSpPr>
          <p:nvPr>
            <p:ph type="title"/>
          </p:nvPr>
        </p:nvSpPr>
        <p:spPr>
          <a:xfrm>
            <a:off x="457200" y="156929"/>
            <a:ext cx="8229600" cy="570146"/>
          </a:xfrm>
        </p:spPr>
        <p:txBody>
          <a:bodyPr>
            <a:normAutofit fontScale="90000"/>
          </a:bodyPr>
          <a:lstStyle/>
          <a:p>
            <a:pPr algn="ctr"/>
            <a:r>
              <a:rPr lang="en-US" b="1" dirty="0">
                <a:latin typeface="TH SarabunPSK" panose="020B0500040200020003" pitchFamily="34" charset="-34"/>
                <a:cs typeface="TH SarabunPSK" panose="020B0500040200020003" pitchFamily="34" charset="-34"/>
              </a:rPr>
              <a:t>Blind Foreground Subtraction</a:t>
            </a:r>
          </a:p>
        </p:txBody>
      </p:sp>
      <p:pic>
        <p:nvPicPr>
          <p:cNvPr id="7" name="Picture 6" descr="A graph of different colored lines&#10;&#10;Description automatically generated with medium confidence">
            <a:extLst>
              <a:ext uri="{FF2B5EF4-FFF2-40B4-BE49-F238E27FC236}">
                <a16:creationId xmlns:a16="http://schemas.microsoft.com/office/drawing/2014/main" id="{07B0A36D-DC1C-B590-14BC-64B161541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37" y="687426"/>
            <a:ext cx="8352263" cy="5483148"/>
          </a:xfrm>
          <a:prstGeom prst="rect">
            <a:avLst/>
          </a:prstGeom>
        </p:spPr>
      </p:pic>
      <p:sp>
        <p:nvSpPr>
          <p:cNvPr id="8" name="TextBox 7">
            <a:extLst>
              <a:ext uri="{FF2B5EF4-FFF2-40B4-BE49-F238E27FC236}">
                <a16:creationId xmlns:a16="http://schemas.microsoft.com/office/drawing/2014/main" id="{4C201A19-A13F-AF38-3D60-E4E334E84748}"/>
              </a:ext>
            </a:extLst>
          </p:cNvPr>
          <p:cNvSpPr txBox="1"/>
          <p:nvPr/>
        </p:nvSpPr>
        <p:spPr>
          <a:xfrm>
            <a:off x="1248937" y="6289288"/>
            <a:ext cx="585439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Alonso et. </a:t>
            </a:r>
            <a:r>
              <a:rPr lang="en-US" dirty="0">
                <a:latin typeface="TH SarabunPSK" panose="020B0500040200020003" pitchFamily="34" charset="-34"/>
                <a:cs typeface="TH SarabunPSK" panose="020B0500040200020003" pitchFamily="34" charset="-34"/>
              </a:rPr>
              <a:t>a</a:t>
            </a: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l 2024 https://</a:t>
            </a:r>
            <a:r>
              <a:rPr kumimoji="0" lang="en-US" sz="2400" b="0" i="0" u="none" strike="noStrike" cap="none" spc="0" normalizeH="0" baseline="0" dirty="0" err="1">
                <a:ln>
                  <a:noFill/>
                </a:ln>
                <a:solidFill>
                  <a:srgbClr val="000000"/>
                </a:solidFill>
                <a:effectLst/>
                <a:uFillTx/>
                <a:latin typeface="TH SarabunPSK" panose="020B0500040200020003" pitchFamily="34" charset="-34"/>
                <a:cs typeface="TH SarabunPSK" panose="020B0500040200020003" pitchFamily="34" charset="-34"/>
                <a:sym typeface="Arial"/>
              </a:rPr>
              <a:t>arxiv.org</a:t>
            </a: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/abs/1409.8667</a:t>
            </a:r>
          </a:p>
        </p:txBody>
      </p:sp>
    </p:spTree>
    <p:extLst>
      <p:ext uri="{BB962C8B-B14F-4D97-AF65-F5344CB8AC3E}">
        <p14:creationId xmlns:p14="http://schemas.microsoft.com/office/powerpoint/2010/main" val="394205454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D9F9-0310-6BC3-6361-4E3BEECAA02D}"/>
              </a:ext>
            </a:extLst>
          </p:cNvPr>
          <p:cNvSpPr>
            <a:spLocks noGrp="1"/>
          </p:cNvSpPr>
          <p:nvPr>
            <p:ph type="title"/>
          </p:nvPr>
        </p:nvSpPr>
        <p:spPr>
          <a:xfrm>
            <a:off x="457200" y="223024"/>
            <a:ext cx="8229600" cy="775011"/>
          </a:xfrm>
        </p:spPr>
        <p:txBody>
          <a:bodyPr/>
          <a:lstStyle/>
          <a:p>
            <a:pPr algn="ctr"/>
            <a:r>
              <a:rPr lang="en-US" b="1" dirty="0">
                <a:latin typeface="TH SarabunPSK" panose="020B0500040200020003" pitchFamily="34" charset="-34"/>
                <a:cs typeface="TH SarabunPSK" panose="020B0500040200020003" pitchFamily="34" charset="-34"/>
              </a:rPr>
              <a:t>Blind Foreground Subtraction: </a:t>
            </a:r>
            <a:r>
              <a:rPr lang="en-US" b="1" dirty="0" err="1">
                <a:latin typeface="TH SarabunPSK" panose="020B0500040200020003" pitchFamily="34" charset="-34"/>
                <a:cs typeface="TH SarabunPSK" panose="020B0500040200020003" pitchFamily="34" charset="-34"/>
              </a:rPr>
              <a:t>LoS</a:t>
            </a:r>
            <a:r>
              <a:rPr lang="en-US" b="1" dirty="0">
                <a:latin typeface="TH SarabunPSK" panose="020B0500040200020003" pitchFamily="34" charset="-34"/>
                <a:cs typeface="TH SarabunPSK" panose="020B0500040200020003" pitchFamily="34" charset="-34"/>
              </a:rPr>
              <a:t> method</a:t>
            </a:r>
          </a:p>
        </p:txBody>
      </p:sp>
      <p:pic>
        <p:nvPicPr>
          <p:cNvPr id="5" name="Picture 4">
            <a:extLst>
              <a:ext uri="{FF2B5EF4-FFF2-40B4-BE49-F238E27FC236}">
                <a16:creationId xmlns:a16="http://schemas.microsoft.com/office/drawing/2014/main" id="{7FA5C3E4-89C3-0ABC-5535-2E13D0760C7C}"/>
              </a:ext>
            </a:extLst>
          </p:cNvPr>
          <p:cNvPicPr>
            <a:picLocks noChangeAspect="1"/>
          </p:cNvPicPr>
          <p:nvPr/>
        </p:nvPicPr>
        <p:blipFill>
          <a:blip r:embed="rId2"/>
          <a:stretch>
            <a:fillRect/>
          </a:stretch>
        </p:blipFill>
        <p:spPr>
          <a:xfrm>
            <a:off x="2095597" y="2966856"/>
            <a:ext cx="5332897" cy="377327"/>
          </a:xfrm>
          <a:prstGeom prst="rect">
            <a:avLst/>
          </a:prstGeom>
        </p:spPr>
      </p:pic>
      <p:pic>
        <p:nvPicPr>
          <p:cNvPr id="6" name="Picture 5">
            <a:extLst>
              <a:ext uri="{FF2B5EF4-FFF2-40B4-BE49-F238E27FC236}">
                <a16:creationId xmlns:a16="http://schemas.microsoft.com/office/drawing/2014/main" id="{5859DF5D-B80E-6DBA-EF0F-62675855C27C}"/>
              </a:ext>
            </a:extLst>
          </p:cNvPr>
          <p:cNvPicPr>
            <a:picLocks noChangeAspect="1"/>
          </p:cNvPicPr>
          <p:nvPr/>
        </p:nvPicPr>
        <p:blipFill>
          <a:blip r:embed="rId3"/>
          <a:stretch>
            <a:fillRect/>
          </a:stretch>
        </p:blipFill>
        <p:spPr>
          <a:xfrm>
            <a:off x="2095597" y="5093308"/>
            <a:ext cx="5332897" cy="763027"/>
          </a:xfrm>
          <a:prstGeom prst="rect">
            <a:avLst/>
          </a:prstGeom>
        </p:spPr>
      </p:pic>
      <p:sp>
        <p:nvSpPr>
          <p:cNvPr id="7" name="TextBox 6">
            <a:extLst>
              <a:ext uri="{FF2B5EF4-FFF2-40B4-BE49-F238E27FC236}">
                <a16:creationId xmlns:a16="http://schemas.microsoft.com/office/drawing/2014/main" id="{18AA4231-89AD-9743-1B72-7A1984D52509}"/>
              </a:ext>
            </a:extLst>
          </p:cNvPr>
          <p:cNvSpPr txBox="1"/>
          <p:nvPr/>
        </p:nvSpPr>
        <p:spPr>
          <a:xfrm>
            <a:off x="2095599" y="4083291"/>
            <a:ext cx="520073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Equivalent to long wavelength mode in radial direction</a:t>
            </a:r>
          </a:p>
        </p:txBody>
      </p:sp>
      <p:pic>
        <p:nvPicPr>
          <p:cNvPr id="3" name="Picture 2">
            <a:extLst>
              <a:ext uri="{FF2B5EF4-FFF2-40B4-BE49-F238E27FC236}">
                <a16:creationId xmlns:a16="http://schemas.microsoft.com/office/drawing/2014/main" id="{A0E6743A-7F9E-239C-276C-2E8307BDF64E}"/>
              </a:ext>
            </a:extLst>
          </p:cNvPr>
          <p:cNvPicPr>
            <a:picLocks noChangeAspect="1"/>
          </p:cNvPicPr>
          <p:nvPr/>
        </p:nvPicPr>
        <p:blipFill>
          <a:blip r:embed="rId4"/>
          <a:stretch>
            <a:fillRect/>
          </a:stretch>
        </p:blipFill>
        <p:spPr>
          <a:xfrm>
            <a:off x="1547884" y="1104076"/>
            <a:ext cx="6048232" cy="821730"/>
          </a:xfrm>
          <a:prstGeom prst="rect">
            <a:avLst/>
          </a:prstGeom>
        </p:spPr>
      </p:pic>
      <p:sp>
        <p:nvSpPr>
          <p:cNvPr id="4" name="TextBox 3">
            <a:extLst>
              <a:ext uri="{FF2B5EF4-FFF2-40B4-BE49-F238E27FC236}">
                <a16:creationId xmlns:a16="http://schemas.microsoft.com/office/drawing/2014/main" id="{1DAE03E5-AEEA-936D-02D6-60C15A616B90}"/>
              </a:ext>
            </a:extLst>
          </p:cNvPr>
          <p:cNvSpPr txBox="1"/>
          <p:nvPr/>
        </p:nvSpPr>
        <p:spPr>
          <a:xfrm>
            <a:off x="2553629" y="2007220"/>
            <a:ext cx="427091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Components</a:t>
            </a:r>
          </a:p>
        </p:txBody>
      </p:sp>
    </p:spTree>
    <p:extLst>
      <p:ext uri="{BB962C8B-B14F-4D97-AF65-F5344CB8AC3E}">
        <p14:creationId xmlns:p14="http://schemas.microsoft.com/office/powerpoint/2010/main" val="81772508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F0F32-A284-494D-90BB-D79A2E99E16A}"/>
              </a:ext>
            </a:extLst>
          </p:cNvPr>
          <p:cNvSpPr>
            <a:spLocks noGrp="1"/>
          </p:cNvSpPr>
          <p:nvPr>
            <p:ph type="title"/>
          </p:nvPr>
        </p:nvSpPr>
        <p:spPr>
          <a:xfrm>
            <a:off x="457200" y="274638"/>
            <a:ext cx="6167887" cy="1143001"/>
          </a:xfrm>
        </p:spPr>
        <p:txBody>
          <a:bodyPr>
            <a:noAutofit/>
          </a:bodyPr>
          <a:lstStyle/>
          <a:p>
            <a:r>
              <a:rPr lang="en-GB" sz="2800" b="1" dirty="0">
                <a:latin typeface="Helvetica Neue"/>
                <a:cs typeface="TH SarabunPSK" panose="020B0500040200020003" pitchFamily="34" charset="-34"/>
              </a:rPr>
              <a:t>  Mock Catalogues &amp; Simulations</a:t>
            </a:r>
          </a:p>
        </p:txBody>
      </p:sp>
      <p:sp>
        <p:nvSpPr>
          <p:cNvPr id="3" name="Content Placeholder 2">
            <a:extLst>
              <a:ext uri="{FF2B5EF4-FFF2-40B4-BE49-F238E27FC236}">
                <a16:creationId xmlns:a16="http://schemas.microsoft.com/office/drawing/2014/main" id="{1A3E191E-7402-4D6D-8B97-E1D90B6B041B}"/>
              </a:ext>
            </a:extLst>
          </p:cNvPr>
          <p:cNvSpPr>
            <a:spLocks noGrp="1"/>
          </p:cNvSpPr>
          <p:nvPr>
            <p:ph idx="1"/>
          </p:nvPr>
        </p:nvSpPr>
        <p:spPr>
          <a:xfrm>
            <a:off x="156557" y="993181"/>
            <a:ext cx="7883262" cy="2624162"/>
          </a:xfrm>
        </p:spPr>
        <p:txBody>
          <a:bodyPr>
            <a:normAutofit/>
          </a:bodyPr>
          <a:lstStyle/>
          <a:p>
            <a:r>
              <a:rPr lang="en-GB" sz="2000" dirty="0">
                <a:latin typeface="TH SarabunPSK" panose="020B0500040200020003" pitchFamily="34" charset="-34"/>
                <a:cs typeface="TH SarabunPSK" panose="020B0500040200020003" pitchFamily="34" charset="-34"/>
              </a:rPr>
              <a:t>Takahashi et al. 2017, based on 9 years WMAP </a:t>
            </a:r>
          </a:p>
          <a:p>
            <a:r>
              <a:rPr lang="en-GB" sz="2000" dirty="0">
                <a:latin typeface="TH SarabunPSK" panose="020B0500040200020003" pitchFamily="34" charset="-34"/>
                <a:cs typeface="TH SarabunPSK" panose="020B0500040200020003" pitchFamily="34" charset="-34"/>
              </a:rPr>
              <a:t>35 of 107 realisations are selected,</a:t>
            </a:r>
          </a:p>
          <a:p>
            <a:r>
              <a:rPr lang="en-GB" sz="2000" dirty="0">
                <a:latin typeface="TH SarabunPSK" panose="020B0500040200020003" pitchFamily="34" charset="-34"/>
                <a:cs typeface="TH SarabunPSK" panose="020B0500040200020003" pitchFamily="34" charset="-34"/>
              </a:rPr>
              <a:t>Catalogues provides lensing convergence, using the density profile to generate HI</a:t>
            </a:r>
            <a:r>
              <a:rPr lang="en-GB" sz="2000" dirty="0">
                <a:latin typeface="Helvetica Neue"/>
                <a:cs typeface="TH SarabunPSK" panose="020B0500040200020003" pitchFamily="34" charset="-34"/>
              </a:rPr>
              <a:t>. </a:t>
            </a:r>
          </a:p>
        </p:txBody>
      </p:sp>
      <p:pic>
        <p:nvPicPr>
          <p:cNvPr id="4" name="Picture 3">
            <a:extLst>
              <a:ext uri="{FF2B5EF4-FFF2-40B4-BE49-F238E27FC236}">
                <a16:creationId xmlns:a16="http://schemas.microsoft.com/office/drawing/2014/main" id="{C1CC6D6E-3DB7-4397-9FF3-A326961AA7A6}"/>
              </a:ext>
            </a:extLst>
          </p:cNvPr>
          <p:cNvPicPr>
            <a:picLocks noChangeAspect="1"/>
          </p:cNvPicPr>
          <p:nvPr/>
        </p:nvPicPr>
        <p:blipFill>
          <a:blip r:embed="rId3"/>
          <a:stretch>
            <a:fillRect/>
          </a:stretch>
        </p:blipFill>
        <p:spPr>
          <a:xfrm>
            <a:off x="7261299" y="39668"/>
            <a:ext cx="1876549" cy="1434582"/>
          </a:xfrm>
          <a:prstGeom prst="rect">
            <a:avLst/>
          </a:prstGeom>
        </p:spPr>
      </p:pic>
      <p:pic>
        <p:nvPicPr>
          <p:cNvPr id="14" name="Picture 13" descr="Background pattern&#10;&#10;Description automatically generated with low confidence">
            <a:extLst>
              <a:ext uri="{FF2B5EF4-FFF2-40B4-BE49-F238E27FC236}">
                <a16:creationId xmlns:a16="http://schemas.microsoft.com/office/drawing/2014/main" id="{0C0BDACD-BE2B-4801-813B-B1765AD2C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441" y="3387306"/>
            <a:ext cx="3177794" cy="3528204"/>
          </a:xfrm>
          <a:prstGeom prst="rect">
            <a:avLst/>
          </a:prstGeom>
        </p:spPr>
      </p:pic>
      <p:pic>
        <p:nvPicPr>
          <p:cNvPr id="16" name="Picture 15" descr="Background pattern, map&#10;&#10;Description automatically generated">
            <a:extLst>
              <a:ext uri="{FF2B5EF4-FFF2-40B4-BE49-F238E27FC236}">
                <a16:creationId xmlns:a16="http://schemas.microsoft.com/office/drawing/2014/main" id="{ADE44C34-8FBB-4662-8558-3198C2BA0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9963" y="3387306"/>
            <a:ext cx="2814477" cy="3470694"/>
          </a:xfrm>
          <a:prstGeom prst="rect">
            <a:avLst/>
          </a:prstGeom>
        </p:spPr>
      </p:pic>
      <p:pic>
        <p:nvPicPr>
          <p:cNvPr id="18" name="Picture 17" descr="Background pattern&#10;&#10;Description automatically generated">
            <a:extLst>
              <a:ext uri="{FF2B5EF4-FFF2-40B4-BE49-F238E27FC236}">
                <a16:creationId xmlns:a16="http://schemas.microsoft.com/office/drawing/2014/main" id="{CBA9963D-1A62-4699-922E-D8A87F030C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387304"/>
            <a:ext cx="3046757" cy="3470695"/>
          </a:xfrm>
          <a:prstGeom prst="rect">
            <a:avLst/>
          </a:prstGeom>
        </p:spPr>
      </p:pic>
      <p:sp>
        <p:nvSpPr>
          <p:cNvPr id="19" name="TextBox 18">
            <a:extLst>
              <a:ext uri="{FF2B5EF4-FFF2-40B4-BE49-F238E27FC236}">
                <a16:creationId xmlns:a16="http://schemas.microsoft.com/office/drawing/2014/main" id="{E01A3AA8-E858-4992-9694-2916A27025A9}"/>
              </a:ext>
            </a:extLst>
          </p:cNvPr>
          <p:cNvSpPr txBox="1"/>
          <p:nvPr/>
        </p:nvSpPr>
        <p:spPr>
          <a:xfrm>
            <a:off x="3714982" y="2925641"/>
            <a:ext cx="192656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FF0000"/>
                </a:solidFill>
              </a:rPr>
              <a:t>C</a:t>
            </a:r>
            <a:r>
              <a:rPr kumimoji="0" lang="en-US" sz="2400" b="0" i="0" u="none" strike="noStrike" cap="none" spc="0" normalizeH="0" baseline="0" dirty="0">
                <a:ln>
                  <a:noFill/>
                </a:ln>
                <a:solidFill>
                  <a:srgbClr val="FF0000"/>
                </a:solidFill>
                <a:effectLst/>
                <a:uFillTx/>
                <a:latin typeface="+mn-lt"/>
                <a:ea typeface="+mn-ea"/>
                <a:cs typeface="+mn-cs"/>
                <a:sym typeface="Arial"/>
              </a:rPr>
              <a:t>leaned</a:t>
            </a:r>
            <a:endParaRPr kumimoji="0" lang="en-GB" sz="2400" b="0" i="0" u="none" strike="noStrike" cap="none" spc="0" normalizeH="0" baseline="0" dirty="0">
              <a:ln>
                <a:noFill/>
              </a:ln>
              <a:solidFill>
                <a:srgbClr val="FF0000"/>
              </a:solidFill>
              <a:effectLst/>
              <a:uFillTx/>
              <a:latin typeface="+mn-lt"/>
              <a:ea typeface="+mn-ea"/>
              <a:cs typeface="+mn-cs"/>
              <a:sym typeface="Arial"/>
            </a:endParaRPr>
          </a:p>
        </p:txBody>
      </p:sp>
      <p:sp>
        <p:nvSpPr>
          <p:cNvPr id="22" name="TextBox 21">
            <a:extLst>
              <a:ext uri="{FF2B5EF4-FFF2-40B4-BE49-F238E27FC236}">
                <a16:creationId xmlns:a16="http://schemas.microsoft.com/office/drawing/2014/main" id="{64AA8D73-9257-4E79-85AE-8C7A6BA8FE57}"/>
              </a:ext>
            </a:extLst>
          </p:cNvPr>
          <p:cNvSpPr txBox="1"/>
          <p:nvPr/>
        </p:nvSpPr>
        <p:spPr>
          <a:xfrm>
            <a:off x="6845858" y="2797203"/>
            <a:ext cx="192656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FF0000"/>
                </a:solidFill>
              </a:rPr>
              <a:t>Residue</a:t>
            </a:r>
            <a:endParaRPr kumimoji="0" lang="en-GB" sz="2400" b="0" i="0" u="none" strike="noStrike" cap="none" spc="0" normalizeH="0" baseline="0" dirty="0">
              <a:ln>
                <a:noFill/>
              </a:ln>
              <a:solidFill>
                <a:srgbClr val="FF0000"/>
              </a:solidFill>
              <a:effectLst/>
              <a:uFillTx/>
              <a:latin typeface="+mn-lt"/>
              <a:ea typeface="+mn-ea"/>
              <a:cs typeface="+mn-cs"/>
              <a:sym typeface="Arial"/>
            </a:endParaRPr>
          </a:p>
        </p:txBody>
      </p:sp>
      <p:sp>
        <p:nvSpPr>
          <p:cNvPr id="23" name="TextBox 22">
            <a:extLst>
              <a:ext uri="{FF2B5EF4-FFF2-40B4-BE49-F238E27FC236}">
                <a16:creationId xmlns:a16="http://schemas.microsoft.com/office/drawing/2014/main" id="{C481A56B-6954-4B53-9191-FA9ABC150BEE}"/>
              </a:ext>
            </a:extLst>
          </p:cNvPr>
          <p:cNvSpPr txBox="1"/>
          <p:nvPr/>
        </p:nvSpPr>
        <p:spPr>
          <a:xfrm>
            <a:off x="889162" y="2896090"/>
            <a:ext cx="192656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0000"/>
                </a:solidFill>
                <a:effectLst/>
                <a:uFillTx/>
                <a:latin typeface="+mn-lt"/>
                <a:ea typeface="+mn-ea"/>
                <a:cs typeface="+mn-cs"/>
                <a:sym typeface="Arial"/>
              </a:rPr>
              <a:t>Uncleaned</a:t>
            </a:r>
            <a:endParaRPr kumimoji="0" lang="en-GB" sz="2400" b="0" i="0" u="none" strike="noStrike" cap="none" spc="0" normalizeH="0" baseline="0" dirty="0">
              <a:ln>
                <a:noFill/>
              </a:ln>
              <a:solidFill>
                <a:srgbClr val="FF0000"/>
              </a:solidFill>
              <a:effectLst/>
              <a:uFillTx/>
              <a:latin typeface="+mn-lt"/>
              <a:ea typeface="+mn-ea"/>
              <a:cs typeface="+mn-cs"/>
              <a:sym typeface="Arial"/>
            </a:endParaRPr>
          </a:p>
        </p:txBody>
      </p:sp>
    </p:spTree>
    <p:extLst>
      <p:ext uri="{BB962C8B-B14F-4D97-AF65-F5344CB8AC3E}">
        <p14:creationId xmlns:p14="http://schemas.microsoft.com/office/powerpoint/2010/main" val="282965703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6" descr="Picture 6"/>
          <p:cNvPicPr>
            <a:picLocks noChangeAspect="1"/>
          </p:cNvPicPr>
          <p:nvPr/>
        </p:nvPicPr>
        <p:blipFill>
          <a:blip r:embed="rId2"/>
          <a:stretch>
            <a:fillRect/>
          </a:stretch>
        </p:blipFill>
        <p:spPr>
          <a:xfrm>
            <a:off x="7543800" y="304800"/>
            <a:ext cx="1497013" cy="1120775"/>
          </a:xfrm>
          <a:prstGeom prst="rect">
            <a:avLst/>
          </a:prstGeom>
          <a:ln w="38100">
            <a:solidFill>
              <a:srgbClr val="46107B"/>
            </a:solidFill>
            <a:miter/>
          </a:ln>
        </p:spPr>
      </p:pic>
      <p:sp>
        <p:nvSpPr>
          <p:cNvPr id="207" name="Title 2"/>
          <p:cNvSpPr txBox="1">
            <a:spLocks noGrp="1"/>
          </p:cNvSpPr>
          <p:nvPr>
            <p:ph type="title"/>
          </p:nvPr>
        </p:nvSpPr>
        <p:spPr>
          <a:xfrm>
            <a:off x="811212" y="269875"/>
            <a:ext cx="8229601" cy="1143000"/>
          </a:xfrm>
          <a:prstGeom prst="rect">
            <a:avLst/>
          </a:prstGeom>
        </p:spPr>
        <p:txBody>
          <a:bodyPr>
            <a:normAutofit/>
          </a:bodyPr>
          <a:lstStyle>
            <a:lvl1pPr>
              <a:defRPr sz="3200">
                <a:latin typeface="Helvetica Neue"/>
                <a:ea typeface="Helvetica Neue"/>
                <a:cs typeface="Helvetica Neue"/>
                <a:sym typeface="Helvetica Neue"/>
              </a:defRPr>
            </a:lvl1pPr>
          </a:lstStyle>
          <a:p>
            <a:r>
              <a:rPr sz="4000" b="1" dirty="0">
                <a:latin typeface="TH SarabunPSK" panose="020B0500040200020003" pitchFamily="34" charset="-34"/>
                <a:cs typeface="TH SarabunPSK" panose="020B0500040200020003" pitchFamily="34" charset="-34"/>
              </a:rPr>
              <a:t>Cross power spectra </a:t>
            </a:r>
          </a:p>
        </p:txBody>
      </p:sp>
      <p:pic>
        <p:nvPicPr>
          <p:cNvPr id="208" name="Picture 2" descr="Picture 2"/>
          <p:cNvPicPr>
            <a:picLocks noChangeAspect="1"/>
          </p:cNvPicPr>
          <p:nvPr/>
        </p:nvPicPr>
        <p:blipFill>
          <a:blip r:embed="rId3"/>
          <a:stretch>
            <a:fillRect/>
          </a:stretch>
        </p:blipFill>
        <p:spPr>
          <a:xfrm>
            <a:off x="0" y="1368559"/>
            <a:ext cx="4708585" cy="3531439"/>
          </a:xfrm>
          <a:prstGeom prst="rect">
            <a:avLst/>
          </a:prstGeom>
          <a:ln w="12700">
            <a:miter lim="400000"/>
          </a:ln>
        </p:spPr>
      </p:pic>
      <p:sp>
        <p:nvSpPr>
          <p:cNvPr id="209" name="TextBox 3"/>
          <p:cNvSpPr txBox="1"/>
          <p:nvPr/>
        </p:nvSpPr>
        <p:spPr>
          <a:xfrm>
            <a:off x="235830" y="5124091"/>
            <a:ext cx="348296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800">
                <a:latin typeface="Helvetica Neue"/>
                <a:ea typeface="Helvetica Neue"/>
                <a:cs typeface="Helvetica Neue"/>
                <a:sym typeface="Helvetica Neue"/>
              </a:defRPr>
            </a:lvl1pPr>
          </a:lstStyle>
          <a:p>
            <a:r>
              <a:rPr dirty="0">
                <a:latin typeface="TH SarabunPSK" panose="020B0500040200020003" pitchFamily="34" charset="-34"/>
                <a:cs typeface="TH SarabunPSK" panose="020B0500040200020003" pitchFamily="34" charset="-34"/>
              </a:rPr>
              <a:t>Comparison between, measured and calculated angular power spectra</a:t>
            </a:r>
          </a:p>
        </p:txBody>
      </p:sp>
      <p:sp>
        <p:nvSpPr>
          <p:cNvPr id="210" name="TextBox 1"/>
          <p:cNvSpPr txBox="1"/>
          <p:nvPr/>
        </p:nvSpPr>
        <p:spPr>
          <a:xfrm>
            <a:off x="2539602" y="1790989"/>
            <a:ext cx="1800293"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dirty="0"/>
              <a:t>They exist</a:t>
            </a:r>
          </a:p>
        </p:txBody>
      </p:sp>
      <p:pic>
        <p:nvPicPr>
          <p:cNvPr id="2" name="Picture 1">
            <a:extLst>
              <a:ext uri="{FF2B5EF4-FFF2-40B4-BE49-F238E27FC236}">
                <a16:creationId xmlns:a16="http://schemas.microsoft.com/office/drawing/2014/main" id="{CB8074DF-EEA4-4C03-B490-310AD3A2ED9D}"/>
              </a:ext>
            </a:extLst>
          </p:cNvPr>
          <p:cNvPicPr>
            <a:picLocks noChangeAspect="1"/>
          </p:cNvPicPr>
          <p:nvPr/>
        </p:nvPicPr>
        <p:blipFill>
          <a:blip r:embed="rId4"/>
          <a:stretch>
            <a:fillRect/>
          </a:stretch>
        </p:blipFill>
        <p:spPr>
          <a:xfrm>
            <a:off x="4387644" y="1460858"/>
            <a:ext cx="4804105" cy="3490088"/>
          </a:xfrm>
          <a:prstGeom prst="rect">
            <a:avLst/>
          </a:prstGeom>
        </p:spPr>
      </p:pic>
      <p:pic>
        <p:nvPicPr>
          <p:cNvPr id="3" name="Picture 2">
            <a:extLst>
              <a:ext uri="{FF2B5EF4-FFF2-40B4-BE49-F238E27FC236}">
                <a16:creationId xmlns:a16="http://schemas.microsoft.com/office/drawing/2014/main" id="{71AF21E3-52B6-4583-84AD-B45B382C7CD2}"/>
              </a:ext>
            </a:extLst>
          </p:cNvPr>
          <p:cNvPicPr>
            <a:picLocks noChangeAspect="1"/>
          </p:cNvPicPr>
          <p:nvPr/>
        </p:nvPicPr>
        <p:blipFill>
          <a:blip r:embed="rId5"/>
          <a:stretch>
            <a:fillRect/>
          </a:stretch>
        </p:blipFill>
        <p:spPr>
          <a:xfrm>
            <a:off x="4635828" y="5253978"/>
            <a:ext cx="4139543" cy="506012"/>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itle 1"/>
          <p:cNvSpPr txBox="1">
            <a:spLocks noGrp="1"/>
          </p:cNvSpPr>
          <p:nvPr>
            <p:ph type="title"/>
          </p:nvPr>
        </p:nvSpPr>
        <p:spPr>
          <a:xfrm>
            <a:off x="323527" y="30358"/>
            <a:ext cx="8229601" cy="1143001"/>
          </a:xfrm>
          <a:prstGeom prst="rect">
            <a:avLst/>
          </a:prstGeom>
        </p:spPr>
        <p:txBody>
          <a:bodyPr/>
          <a:lstStyle>
            <a:lvl1pPr>
              <a:defRPr sz="2800" b="1">
                <a:latin typeface="Helvetica Neue"/>
                <a:ea typeface="Helvetica Neue"/>
                <a:cs typeface="Helvetica Neue"/>
                <a:sym typeface="Helvetica Neue"/>
              </a:defRPr>
            </a:lvl1pPr>
          </a:lstStyle>
          <a:p>
            <a:r>
              <a:rPr dirty="0"/>
              <a:t>Fisher Forecast </a:t>
            </a:r>
          </a:p>
        </p:txBody>
      </p:sp>
      <p:pic>
        <p:nvPicPr>
          <p:cNvPr id="223" name="Picture 3" descr="Picture 3"/>
          <p:cNvPicPr>
            <a:picLocks noChangeAspect="1"/>
          </p:cNvPicPr>
          <p:nvPr/>
        </p:nvPicPr>
        <p:blipFill>
          <a:blip r:embed="rId2"/>
          <a:stretch>
            <a:fillRect/>
          </a:stretch>
        </p:blipFill>
        <p:spPr>
          <a:xfrm>
            <a:off x="7096700" y="210524"/>
            <a:ext cx="1585098" cy="1207115"/>
          </a:xfrm>
          <a:prstGeom prst="rect">
            <a:avLst/>
          </a:prstGeom>
          <a:ln w="12700">
            <a:miter lim="400000"/>
          </a:ln>
        </p:spPr>
      </p:pic>
      <p:pic>
        <p:nvPicPr>
          <p:cNvPr id="225" name="Picture 2" descr="Picture 2"/>
          <p:cNvPicPr>
            <a:picLocks noChangeAspect="1"/>
          </p:cNvPicPr>
          <p:nvPr/>
        </p:nvPicPr>
        <p:blipFill>
          <a:blip r:embed="rId3"/>
          <a:stretch>
            <a:fillRect/>
          </a:stretch>
        </p:blipFill>
        <p:spPr>
          <a:xfrm>
            <a:off x="435900" y="1207569"/>
            <a:ext cx="2182809" cy="369317"/>
          </a:xfrm>
          <a:prstGeom prst="rect">
            <a:avLst/>
          </a:prstGeom>
          <a:ln w="12700">
            <a:miter lim="400000"/>
          </a:ln>
        </p:spPr>
      </p:pic>
      <p:pic>
        <p:nvPicPr>
          <p:cNvPr id="3" name="รูปภาพ 2" descr="รูปภาพประกอบด้วย ข้อความ, แผนภาพ, ภาพหน้าจอ, พล็อต&#10;&#10;คำอธิบายจะถูกสร้างขึ้นโดยอัตโนมัติ">
            <a:extLst>
              <a:ext uri="{FF2B5EF4-FFF2-40B4-BE49-F238E27FC236}">
                <a16:creationId xmlns:a16="http://schemas.microsoft.com/office/drawing/2014/main" id="{CA4F3B43-D5CD-23EF-E1D4-93378BBE8615}"/>
              </a:ext>
            </a:extLst>
          </p:cNvPr>
          <p:cNvPicPr>
            <a:picLocks noChangeAspect="1"/>
          </p:cNvPicPr>
          <p:nvPr/>
        </p:nvPicPr>
        <p:blipFill>
          <a:blip r:embed="rId4"/>
          <a:stretch>
            <a:fillRect/>
          </a:stretch>
        </p:blipFill>
        <p:spPr>
          <a:xfrm>
            <a:off x="217817" y="2447974"/>
            <a:ext cx="4164461" cy="4114800"/>
          </a:xfrm>
          <a:prstGeom prst="rect">
            <a:avLst/>
          </a:prstGeom>
        </p:spPr>
      </p:pic>
      <p:pic>
        <p:nvPicPr>
          <p:cNvPr id="4" name="รูปภาพ 3" descr="รูปภาพประกอบด้วย ข้อความ, ภาพหน้าจอ, ตัวอักษร, จำนวน&#10;&#10;คำอธิบายจะถูกสร้างขึ้นโดยอัตโนมัติ">
            <a:extLst>
              <a:ext uri="{FF2B5EF4-FFF2-40B4-BE49-F238E27FC236}">
                <a16:creationId xmlns:a16="http://schemas.microsoft.com/office/drawing/2014/main" id="{61B86737-FAEA-46A5-9700-3C7B816D3DC3}"/>
              </a:ext>
            </a:extLst>
          </p:cNvPr>
          <p:cNvPicPr>
            <a:picLocks noChangeAspect="1"/>
          </p:cNvPicPr>
          <p:nvPr/>
        </p:nvPicPr>
        <p:blipFill>
          <a:blip r:embed="rId5"/>
          <a:stretch>
            <a:fillRect/>
          </a:stretch>
        </p:blipFill>
        <p:spPr>
          <a:xfrm>
            <a:off x="4354183" y="3899961"/>
            <a:ext cx="4572000" cy="2662813"/>
          </a:xfrm>
          <a:prstGeom prst="rect">
            <a:avLst/>
          </a:prstGeom>
        </p:spPr>
      </p:pic>
      <p:pic>
        <p:nvPicPr>
          <p:cNvPr id="2" name="Picture 1">
            <a:extLst>
              <a:ext uri="{FF2B5EF4-FFF2-40B4-BE49-F238E27FC236}">
                <a16:creationId xmlns:a16="http://schemas.microsoft.com/office/drawing/2014/main" id="{00133118-1118-3956-BDEF-B3E19E3C56EC}"/>
              </a:ext>
            </a:extLst>
          </p:cNvPr>
          <p:cNvPicPr>
            <a:picLocks noChangeAspect="1"/>
          </p:cNvPicPr>
          <p:nvPr/>
        </p:nvPicPr>
        <p:blipFill>
          <a:blip r:embed="rId6"/>
          <a:stretch>
            <a:fillRect/>
          </a:stretch>
        </p:blipFill>
        <p:spPr>
          <a:xfrm>
            <a:off x="5129452" y="1554634"/>
            <a:ext cx="1967248" cy="691611"/>
          </a:xfrm>
          <a:prstGeom prst="rect">
            <a:avLst/>
          </a:prstGeom>
        </p:spPr>
      </p:pic>
      <p:pic>
        <p:nvPicPr>
          <p:cNvPr id="5" name="Picture 4">
            <a:extLst>
              <a:ext uri="{FF2B5EF4-FFF2-40B4-BE49-F238E27FC236}">
                <a16:creationId xmlns:a16="http://schemas.microsoft.com/office/drawing/2014/main" id="{77FC9B3A-5D7E-38F6-7A0E-5767891BEFAA}"/>
              </a:ext>
            </a:extLst>
          </p:cNvPr>
          <p:cNvPicPr>
            <a:picLocks noChangeAspect="1"/>
          </p:cNvPicPr>
          <p:nvPr/>
        </p:nvPicPr>
        <p:blipFill>
          <a:blip r:embed="rId7"/>
          <a:stretch>
            <a:fillRect/>
          </a:stretch>
        </p:blipFill>
        <p:spPr>
          <a:xfrm>
            <a:off x="5112294" y="2417184"/>
            <a:ext cx="1511530" cy="539832"/>
          </a:xfrm>
          <a:prstGeom prst="rect">
            <a:avLst/>
          </a:prstGeom>
        </p:spPr>
      </p:pic>
      <p:pic>
        <p:nvPicPr>
          <p:cNvPr id="6" name="Picture 5">
            <a:extLst>
              <a:ext uri="{FF2B5EF4-FFF2-40B4-BE49-F238E27FC236}">
                <a16:creationId xmlns:a16="http://schemas.microsoft.com/office/drawing/2014/main" id="{F6A554A5-BD03-6964-FBD9-37A0DED4911E}"/>
              </a:ext>
            </a:extLst>
          </p:cNvPr>
          <p:cNvPicPr>
            <a:picLocks noChangeAspect="1"/>
          </p:cNvPicPr>
          <p:nvPr/>
        </p:nvPicPr>
        <p:blipFill>
          <a:blip r:embed="rId8"/>
          <a:stretch>
            <a:fillRect/>
          </a:stretch>
        </p:blipFill>
        <p:spPr>
          <a:xfrm>
            <a:off x="4572000" y="2978698"/>
            <a:ext cx="4136367" cy="691611"/>
          </a:xfrm>
          <a:prstGeom prst="rect">
            <a:avLst/>
          </a:prstGeom>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4627D-3559-39AA-365F-5C8AA0003E10}"/>
              </a:ext>
            </a:extLst>
          </p:cNvPr>
          <p:cNvSpPr>
            <a:spLocks noGrp="1"/>
          </p:cNvSpPr>
          <p:nvPr>
            <p:ph type="title"/>
          </p:nvPr>
        </p:nvSpPr>
        <p:spPr>
          <a:xfrm>
            <a:off x="457200" y="0"/>
            <a:ext cx="8229600" cy="782020"/>
          </a:xfrm>
        </p:spPr>
        <p:txBody>
          <a:bodyPr/>
          <a:lstStyle/>
          <a:p>
            <a:pPr algn="ctr"/>
            <a:r>
              <a:rPr lang="en-US" b="1" dirty="0">
                <a:latin typeface="TH SarabunPSK" panose="020B0500040200020003" pitchFamily="34" charset="-34"/>
                <a:cs typeface="TH SarabunPSK" panose="020B0500040200020003" pitchFamily="34" charset="-34"/>
              </a:rPr>
              <a:t>S/N single dish telescope</a:t>
            </a:r>
          </a:p>
        </p:txBody>
      </p:sp>
      <p:pic>
        <p:nvPicPr>
          <p:cNvPr id="4" name="Picture 3">
            <a:extLst>
              <a:ext uri="{FF2B5EF4-FFF2-40B4-BE49-F238E27FC236}">
                <a16:creationId xmlns:a16="http://schemas.microsoft.com/office/drawing/2014/main" id="{314F105A-EF79-20C2-067C-3477D09523F0}"/>
              </a:ext>
            </a:extLst>
          </p:cNvPr>
          <p:cNvPicPr>
            <a:picLocks noChangeAspect="1"/>
          </p:cNvPicPr>
          <p:nvPr/>
        </p:nvPicPr>
        <p:blipFill>
          <a:blip r:embed="rId2"/>
          <a:stretch>
            <a:fillRect/>
          </a:stretch>
        </p:blipFill>
        <p:spPr>
          <a:xfrm>
            <a:off x="1817651" y="1559341"/>
            <a:ext cx="5843240" cy="661499"/>
          </a:xfrm>
          <a:prstGeom prst="rect">
            <a:avLst/>
          </a:prstGeom>
        </p:spPr>
      </p:pic>
      <p:sp>
        <p:nvSpPr>
          <p:cNvPr id="6" name="TextBox 5">
            <a:extLst>
              <a:ext uri="{FF2B5EF4-FFF2-40B4-BE49-F238E27FC236}">
                <a16:creationId xmlns:a16="http://schemas.microsoft.com/office/drawing/2014/main" id="{42B8861B-DAFE-7A5F-8CAD-19F9960CEA39}"/>
              </a:ext>
            </a:extLst>
          </p:cNvPr>
          <p:cNvSpPr txBox="1"/>
          <p:nvPr/>
        </p:nvSpPr>
        <p:spPr>
          <a:xfrm>
            <a:off x="2286000" y="2410445"/>
            <a:ext cx="4572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1800" b="0" i="0" u="none" strike="noStrike" dirty="0">
                <a:effectLst/>
                <a:latin typeface="Times New Roman" panose="02020603050405020304" pitchFamily="18" charset="0"/>
              </a:rPr>
              <a:t>Santos et al. 2015; </a:t>
            </a:r>
            <a:r>
              <a:rPr lang="en-GB" sz="1800" b="0" i="0" u="none" strike="noStrike" dirty="0" err="1">
                <a:effectLst/>
                <a:latin typeface="Times New Roman" panose="02020603050405020304" pitchFamily="18" charset="0"/>
              </a:rPr>
              <a:t>Seo</a:t>
            </a:r>
            <a:r>
              <a:rPr lang="en-GB" sz="1800" b="0" i="0" u="none" strike="noStrike" dirty="0">
                <a:effectLst/>
                <a:latin typeface="Times New Roman" panose="02020603050405020304" pitchFamily="18" charset="0"/>
              </a:rPr>
              <a:t> et al. 2010</a:t>
            </a:r>
            <a:endParaRPr lang="en-US" sz="1800" dirty="0"/>
          </a:p>
        </p:txBody>
      </p:sp>
      <p:pic>
        <p:nvPicPr>
          <p:cNvPr id="7" name="Picture 6">
            <a:extLst>
              <a:ext uri="{FF2B5EF4-FFF2-40B4-BE49-F238E27FC236}">
                <a16:creationId xmlns:a16="http://schemas.microsoft.com/office/drawing/2014/main" id="{75B1FAC7-0BEB-6B58-D4A7-EE97BCE1906B}"/>
              </a:ext>
            </a:extLst>
          </p:cNvPr>
          <p:cNvPicPr>
            <a:picLocks noChangeAspect="1"/>
          </p:cNvPicPr>
          <p:nvPr/>
        </p:nvPicPr>
        <p:blipFill>
          <a:blip r:embed="rId3"/>
          <a:stretch>
            <a:fillRect/>
          </a:stretch>
        </p:blipFill>
        <p:spPr>
          <a:xfrm>
            <a:off x="3279078" y="3028251"/>
            <a:ext cx="2174488" cy="319123"/>
          </a:xfrm>
          <a:prstGeom prst="rect">
            <a:avLst/>
          </a:prstGeom>
        </p:spPr>
      </p:pic>
      <p:sp>
        <p:nvSpPr>
          <p:cNvPr id="10" name="TextBox 9">
            <a:extLst>
              <a:ext uri="{FF2B5EF4-FFF2-40B4-BE49-F238E27FC236}">
                <a16:creationId xmlns:a16="http://schemas.microsoft.com/office/drawing/2014/main" id="{D780F284-3022-D7A9-D15F-C8C7496222B3}"/>
              </a:ext>
            </a:extLst>
          </p:cNvPr>
          <p:cNvSpPr txBox="1"/>
          <p:nvPr/>
        </p:nvSpPr>
        <p:spPr>
          <a:xfrm>
            <a:off x="6266985" y="2893211"/>
            <a:ext cx="230830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Pointing time</a:t>
            </a:r>
          </a:p>
        </p:txBody>
      </p:sp>
      <p:pic>
        <p:nvPicPr>
          <p:cNvPr id="12" name="Picture 11">
            <a:extLst>
              <a:ext uri="{FF2B5EF4-FFF2-40B4-BE49-F238E27FC236}">
                <a16:creationId xmlns:a16="http://schemas.microsoft.com/office/drawing/2014/main" id="{CDAD744D-7F3F-30D2-8258-2D9A1D0A7F87}"/>
              </a:ext>
            </a:extLst>
          </p:cNvPr>
          <p:cNvPicPr>
            <a:picLocks noChangeAspect="1"/>
          </p:cNvPicPr>
          <p:nvPr/>
        </p:nvPicPr>
        <p:blipFill>
          <a:blip r:embed="rId4"/>
          <a:stretch>
            <a:fillRect/>
          </a:stretch>
        </p:blipFill>
        <p:spPr>
          <a:xfrm>
            <a:off x="1569533" y="3820487"/>
            <a:ext cx="6763215" cy="459636"/>
          </a:xfrm>
          <a:prstGeom prst="rect">
            <a:avLst/>
          </a:prstGeom>
        </p:spPr>
      </p:pic>
      <p:pic>
        <p:nvPicPr>
          <p:cNvPr id="15" name="Picture 14">
            <a:extLst>
              <a:ext uri="{FF2B5EF4-FFF2-40B4-BE49-F238E27FC236}">
                <a16:creationId xmlns:a16="http://schemas.microsoft.com/office/drawing/2014/main" id="{DE55B3E9-9CCF-578A-6D01-E408696609AF}"/>
              </a:ext>
            </a:extLst>
          </p:cNvPr>
          <p:cNvPicPr>
            <a:picLocks noChangeAspect="1"/>
          </p:cNvPicPr>
          <p:nvPr/>
        </p:nvPicPr>
        <p:blipFill>
          <a:blip r:embed="rId5"/>
          <a:stretch>
            <a:fillRect/>
          </a:stretch>
        </p:blipFill>
        <p:spPr>
          <a:xfrm>
            <a:off x="3690434" y="4953755"/>
            <a:ext cx="1763132" cy="456356"/>
          </a:xfrm>
          <a:prstGeom prst="rect">
            <a:avLst/>
          </a:prstGeom>
        </p:spPr>
      </p:pic>
    </p:spTree>
    <p:extLst>
      <p:ext uri="{BB962C8B-B14F-4D97-AF65-F5344CB8AC3E}">
        <p14:creationId xmlns:p14="http://schemas.microsoft.com/office/powerpoint/2010/main" val="145709700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2658-7AAD-7F08-0272-BB1639E2798F}"/>
              </a:ext>
            </a:extLst>
          </p:cNvPr>
          <p:cNvSpPr>
            <a:spLocks noGrp="1"/>
          </p:cNvSpPr>
          <p:nvPr>
            <p:ph type="title"/>
          </p:nvPr>
        </p:nvSpPr>
        <p:spPr/>
        <p:txBody>
          <a:bodyPr/>
          <a:lstStyle/>
          <a:p>
            <a:pPr algn="ctr"/>
            <a:r>
              <a:rPr lang="en-US" b="1" dirty="0" err="1">
                <a:latin typeface="TH SarabunPSK" panose="020B0500040200020003" pitchFamily="34" charset="-34"/>
                <a:cs typeface="TH SarabunPSK" panose="020B0500040200020003" pitchFamily="34" charset="-34"/>
              </a:rPr>
              <a:t>MeerKAT</a:t>
            </a:r>
            <a:r>
              <a:rPr lang="en-US" b="1" dirty="0">
                <a:latin typeface="TH SarabunPSK" panose="020B0500040200020003" pitchFamily="34" charset="-34"/>
                <a:cs typeface="TH SarabunPSK" panose="020B0500040200020003" pitchFamily="34" charset="-34"/>
              </a:rPr>
              <a:t> pilot surveys</a:t>
            </a:r>
          </a:p>
        </p:txBody>
      </p:sp>
      <p:pic>
        <p:nvPicPr>
          <p:cNvPr id="4" name="Picture 3" descr="A screenshot of a paper with text&#10;&#10;Description automatically generated">
            <a:extLst>
              <a:ext uri="{FF2B5EF4-FFF2-40B4-BE49-F238E27FC236}">
                <a16:creationId xmlns:a16="http://schemas.microsoft.com/office/drawing/2014/main" id="{7DCBFE42-EF6B-5D86-5EDD-CB98E4439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14" y="1310268"/>
            <a:ext cx="4899045" cy="5001322"/>
          </a:xfrm>
          <a:prstGeom prst="rect">
            <a:avLst/>
          </a:prstGeom>
        </p:spPr>
      </p:pic>
      <p:pic>
        <p:nvPicPr>
          <p:cNvPr id="6" name="Picture 5" descr="A green and white graph&#10;&#10;Description automatically generated with medium confidence">
            <a:extLst>
              <a:ext uri="{FF2B5EF4-FFF2-40B4-BE49-F238E27FC236}">
                <a16:creationId xmlns:a16="http://schemas.microsoft.com/office/drawing/2014/main" id="{09812432-5C62-A46B-5BA7-48CF8DEE6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59" y="1272942"/>
            <a:ext cx="4111141" cy="2970089"/>
          </a:xfrm>
          <a:prstGeom prst="rect">
            <a:avLst/>
          </a:prstGeom>
        </p:spPr>
      </p:pic>
      <p:sp>
        <p:nvSpPr>
          <p:cNvPr id="8" name="TextBox 7">
            <a:extLst>
              <a:ext uri="{FF2B5EF4-FFF2-40B4-BE49-F238E27FC236}">
                <a16:creationId xmlns:a16="http://schemas.microsoft.com/office/drawing/2014/main" id="{9AE59654-A8E7-8213-C3B8-F1126AF2C3C2}"/>
              </a:ext>
            </a:extLst>
          </p:cNvPr>
          <p:cNvSpPr txBox="1"/>
          <p:nvPr/>
        </p:nvSpPr>
        <p:spPr>
          <a:xfrm>
            <a:off x="5166673" y="5010503"/>
            <a:ext cx="397732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HW: let calculate TRT’s thermal noise !!!</a:t>
            </a:r>
          </a:p>
        </p:txBody>
      </p:sp>
      <p:pic>
        <p:nvPicPr>
          <p:cNvPr id="9" name="Picture 8">
            <a:extLst>
              <a:ext uri="{FF2B5EF4-FFF2-40B4-BE49-F238E27FC236}">
                <a16:creationId xmlns:a16="http://schemas.microsoft.com/office/drawing/2014/main" id="{63340F8F-ECA3-E17A-012B-A4CA3BE0911C}"/>
              </a:ext>
            </a:extLst>
          </p:cNvPr>
          <p:cNvPicPr>
            <a:picLocks noChangeAspect="1"/>
          </p:cNvPicPr>
          <p:nvPr/>
        </p:nvPicPr>
        <p:blipFill>
          <a:blip r:embed="rId4"/>
          <a:stretch>
            <a:fillRect/>
          </a:stretch>
        </p:blipFill>
        <p:spPr>
          <a:xfrm>
            <a:off x="5351220" y="4293210"/>
            <a:ext cx="3023346" cy="316964"/>
          </a:xfrm>
          <a:prstGeom prst="rect">
            <a:avLst/>
          </a:prstGeom>
        </p:spPr>
      </p:pic>
      <p:pic>
        <p:nvPicPr>
          <p:cNvPr id="3" name="Picture 2">
            <a:extLst>
              <a:ext uri="{FF2B5EF4-FFF2-40B4-BE49-F238E27FC236}">
                <a16:creationId xmlns:a16="http://schemas.microsoft.com/office/drawing/2014/main" id="{92DA5309-EBFE-D2B3-3716-108A56D3FACD}"/>
              </a:ext>
            </a:extLst>
          </p:cNvPr>
          <p:cNvPicPr>
            <a:picLocks noChangeAspect="1"/>
          </p:cNvPicPr>
          <p:nvPr/>
        </p:nvPicPr>
        <p:blipFill>
          <a:blip r:embed="rId5"/>
          <a:stretch>
            <a:fillRect/>
          </a:stretch>
        </p:blipFill>
        <p:spPr>
          <a:xfrm>
            <a:off x="5838190" y="5585058"/>
            <a:ext cx="2500478" cy="230813"/>
          </a:xfrm>
          <a:prstGeom prst="rect">
            <a:avLst/>
          </a:prstGeom>
        </p:spPr>
      </p:pic>
    </p:spTree>
    <p:extLst>
      <p:ext uri="{BB962C8B-B14F-4D97-AF65-F5344CB8AC3E}">
        <p14:creationId xmlns:p14="http://schemas.microsoft.com/office/powerpoint/2010/main" val="227869526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 artist’s impression of the SKA-mid dishes in Africa, as they may look when completed. Image Credit: SKA Organisation">
            <a:extLst>
              <a:ext uri="{FF2B5EF4-FFF2-40B4-BE49-F238E27FC236}">
                <a16:creationId xmlns:a16="http://schemas.microsoft.com/office/drawing/2014/main" id="{E8A54296-8B4F-8A29-DD1A-CFFDD7D39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63" y="0"/>
            <a:ext cx="8441473" cy="47600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EE8991-6369-D472-0C37-DB30642647C6}"/>
              </a:ext>
            </a:extLst>
          </p:cNvPr>
          <p:cNvSpPr txBox="1"/>
          <p:nvPr/>
        </p:nvSpPr>
        <p:spPr>
          <a:xfrm>
            <a:off x="2319453" y="4906536"/>
            <a:ext cx="578748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HI intensity mapping    	Maser</a:t>
            </a:r>
            <a:b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b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Pulsar search		Gravitational Physics</a:t>
            </a:r>
          </a:p>
          <a:p>
            <a:pPr marL="0" marR="0" indent="0" algn="l" defTabSz="914400" rtl="0" fontAlgn="auto" latinLnBrk="0" hangingPunct="0">
              <a:lnSpc>
                <a:spcPct val="100000"/>
              </a:lnSpc>
              <a:spcBef>
                <a:spcPts val="0"/>
              </a:spcBef>
              <a:spcAft>
                <a:spcPts val="0"/>
              </a:spcAft>
              <a:buClrTx/>
              <a:buSzTx/>
              <a:buFontTx/>
              <a:buNone/>
              <a:tabLst/>
            </a:pPr>
            <a:r>
              <a:rPr lang="en-US" dirty="0">
                <a:latin typeface="TH SarabunPSK" panose="020B0500040200020003" pitchFamily="34" charset="-34"/>
                <a:cs typeface="TH SarabunPSK" panose="020B0500040200020003" pitchFamily="34" charset="-34"/>
              </a:rPr>
              <a:t>Pulsar Timing Array		Star formation</a:t>
            </a:r>
            <a:endPar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spTree>
    <p:extLst>
      <p:ext uri="{BB962C8B-B14F-4D97-AF65-F5344CB8AC3E}">
        <p14:creationId xmlns:p14="http://schemas.microsoft.com/office/powerpoint/2010/main" val="200276718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21539-8ED1-EE44-6F2C-FA8DB1479AE7}"/>
              </a:ext>
            </a:extLst>
          </p:cNvPr>
          <p:cNvSpPr>
            <a:spLocks noGrp="1"/>
          </p:cNvSpPr>
          <p:nvPr>
            <p:ph type="title"/>
          </p:nvPr>
        </p:nvSpPr>
        <p:spPr>
          <a:xfrm>
            <a:off x="362185" y="89210"/>
            <a:ext cx="8229600" cy="570146"/>
          </a:xfrm>
        </p:spPr>
        <p:txBody>
          <a:bodyPr>
            <a:normAutofit fontScale="90000"/>
          </a:bodyPr>
          <a:lstStyle/>
          <a:p>
            <a:pPr algn="ctr"/>
            <a:r>
              <a:rPr lang="en-US" dirty="0">
                <a:latin typeface="TH SarabunPSK" panose="020B0500040200020003" pitchFamily="34" charset="-34"/>
                <a:cs typeface="TH SarabunPSK" panose="020B0500040200020003" pitchFamily="34" charset="-34"/>
              </a:rPr>
              <a:t>Is it possible to detect HI via TRT ?</a:t>
            </a:r>
          </a:p>
        </p:txBody>
      </p:sp>
      <p:pic>
        <p:nvPicPr>
          <p:cNvPr id="1026" name="Picture 2">
            <a:extLst>
              <a:ext uri="{FF2B5EF4-FFF2-40B4-BE49-F238E27FC236}">
                <a16:creationId xmlns:a16="http://schemas.microsoft.com/office/drawing/2014/main" id="{4528CA5C-35A3-01E7-DD02-9F9BEBFD7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03" y="796527"/>
            <a:ext cx="7142357" cy="34248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white sheet with black text&#10;&#10;Description automatically generated">
            <a:extLst>
              <a:ext uri="{FF2B5EF4-FFF2-40B4-BE49-F238E27FC236}">
                <a16:creationId xmlns:a16="http://schemas.microsoft.com/office/drawing/2014/main" id="{8B4DEB3C-1E12-7CE8-ED34-06B57991C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03" y="3898000"/>
            <a:ext cx="7142357" cy="2870790"/>
          </a:xfrm>
          <a:prstGeom prst="rect">
            <a:avLst/>
          </a:prstGeom>
        </p:spPr>
      </p:pic>
    </p:spTree>
    <p:extLst>
      <p:ext uri="{BB962C8B-B14F-4D97-AF65-F5344CB8AC3E}">
        <p14:creationId xmlns:p14="http://schemas.microsoft.com/office/powerpoint/2010/main" val="382568498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054D42B-6E74-D3CF-74D1-09BCB8B4C2FB}"/>
                  </a:ext>
                </a:extLst>
              </p:cNvPr>
              <p:cNvSpPr>
                <a:spLocks noGrp="1"/>
              </p:cNvSpPr>
              <p:nvPr>
                <p:ph type="title"/>
              </p:nvPr>
            </p:nvSpPr>
            <p:spPr/>
            <p:txBody>
              <a:bodyPr>
                <a:normAutofit fontScale="90000"/>
              </a:bodyPr>
              <a:lstStyle/>
              <a:p>
                <a:pPr algn="ct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cs typeface="TH SarabunPSK" panose="020B0500040200020003" pitchFamily="34" charset="-34"/>
                            </a:rPr>
                          </m:ctrlPr>
                        </m:fPr>
                        <m:num>
                          <m:r>
                            <a:rPr lang="en-US" b="0" i="1" smtClean="0">
                              <a:latin typeface="Cambria Math" panose="02040503050406030204" pitchFamily="18" charset="0"/>
                              <a:cs typeface="TH SarabunPSK" panose="020B0500040200020003" pitchFamily="34" charset="-34"/>
                            </a:rPr>
                            <m:t>𝑆</m:t>
                          </m:r>
                        </m:num>
                        <m:den>
                          <m:r>
                            <a:rPr lang="en-US" b="0" i="1" smtClean="0">
                              <a:latin typeface="Cambria Math" panose="02040503050406030204" pitchFamily="18" charset="0"/>
                              <a:cs typeface="TH SarabunPSK" panose="020B0500040200020003" pitchFamily="34" charset="-34"/>
                            </a:rPr>
                            <m:t>𝑁</m:t>
                          </m:r>
                        </m:den>
                      </m:f>
                      <m:r>
                        <a:rPr lang="en-US" b="0" i="1" smtClean="0">
                          <a:latin typeface="Cambria Math" panose="02040503050406030204" pitchFamily="18" charset="0"/>
                          <a:cs typeface="TH SarabunPSK" panose="020B0500040200020003" pitchFamily="34" charset="-34"/>
                        </a:rPr>
                        <m:t> </m:t>
                      </m:r>
                      <m:r>
                        <m:rPr>
                          <m:sty m:val="p"/>
                        </m:rPr>
                        <a:rPr lang="en-US" b="0" i="0" smtClean="0">
                          <a:latin typeface="Cambria Math" panose="02040503050406030204" pitchFamily="18" charset="0"/>
                          <a:cs typeface="TH SarabunPSK" panose="020B0500040200020003" pitchFamily="34" charset="-34"/>
                        </a:rPr>
                        <m:t>of</m:t>
                      </m:r>
                      <m:r>
                        <a:rPr lang="en-US" b="0" i="1" smtClean="0">
                          <a:latin typeface="Cambria Math" panose="02040503050406030204" pitchFamily="18" charset="0"/>
                          <a:cs typeface="TH SarabunPSK" panose="020B0500040200020003" pitchFamily="34" charset="-34"/>
                        </a:rPr>
                        <m:t> </m:t>
                      </m:r>
                      <m:r>
                        <a:rPr lang="en-US" b="0" i="1" smtClean="0">
                          <a:latin typeface="Cambria Math" panose="02040503050406030204" pitchFamily="18" charset="0"/>
                          <a:cs typeface="TH SarabunPSK" panose="020B0500040200020003" pitchFamily="34" charset="-34"/>
                        </a:rPr>
                        <m:t>𝜅</m:t>
                      </m:r>
                      <m:r>
                        <a:rPr lang="en-US" b="0" i="1" smtClean="0">
                          <a:latin typeface="Cambria Math" panose="02040503050406030204" pitchFamily="18" charset="0"/>
                          <a:cs typeface="TH SarabunPSK" panose="020B0500040200020003" pitchFamily="34" charset="-34"/>
                        </a:rPr>
                        <m:t>−</m:t>
                      </m:r>
                      <m:r>
                        <m:rPr>
                          <m:sty m:val="p"/>
                        </m:rPr>
                        <a:rPr lang="en-US" b="0" i="0" smtClean="0">
                          <a:latin typeface="Cambria Math" panose="02040503050406030204" pitchFamily="18" charset="0"/>
                          <a:cs typeface="TH SarabunPSK" panose="020B0500040200020003" pitchFamily="34" charset="-34"/>
                        </a:rPr>
                        <m:t>HI</m:t>
                      </m:r>
                    </m:oMath>
                  </m:oMathPara>
                </a14:m>
                <a:endParaRPr lang="en-US" dirty="0">
                  <a:latin typeface="TH SarabunPSK" panose="020B0500040200020003" pitchFamily="34" charset="-34"/>
                  <a:cs typeface="TH SarabunPSK" panose="020B0500040200020003" pitchFamily="34" charset="-34"/>
                </a:endParaRPr>
              </a:p>
            </p:txBody>
          </p:sp>
        </mc:Choice>
        <mc:Fallback xmlns="">
          <p:sp>
            <p:nvSpPr>
              <p:cNvPr id="2" name="Title 1">
                <a:extLst>
                  <a:ext uri="{FF2B5EF4-FFF2-40B4-BE49-F238E27FC236}">
                    <a16:creationId xmlns:a16="http://schemas.microsoft.com/office/drawing/2014/main" id="{A054D42B-6E74-D3CF-74D1-09BCB8B4C2FB}"/>
                  </a:ext>
                </a:extLst>
              </p:cNvPr>
              <p:cNvSpPr>
                <a:spLocks noGrp="1" noRot="1" noChangeAspect="1" noMove="1" noResize="1" noEditPoints="1" noAdjustHandles="1" noChangeArrowheads="1" noChangeShapeType="1" noTextEdit="1"/>
              </p:cNvSpPr>
              <p:nvPr>
                <p:ph type="title"/>
              </p:nvPr>
            </p:nvSpPr>
            <p:spPr>
              <a:blipFill>
                <a:blip r:embed="rId2"/>
                <a:stretch>
                  <a:fillRect b="-549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BE69F2F-FA29-00E2-037A-3D7BF7DADC74}"/>
              </a:ext>
            </a:extLst>
          </p:cNvPr>
          <p:cNvPicPr>
            <a:picLocks noChangeAspect="1"/>
          </p:cNvPicPr>
          <p:nvPr/>
        </p:nvPicPr>
        <p:blipFill>
          <a:blip r:embed="rId3"/>
          <a:stretch>
            <a:fillRect/>
          </a:stretch>
        </p:blipFill>
        <p:spPr>
          <a:xfrm>
            <a:off x="3066585" y="2095099"/>
            <a:ext cx="3206285" cy="537828"/>
          </a:xfrm>
          <a:prstGeom prst="rect">
            <a:avLst/>
          </a:prstGeom>
        </p:spPr>
      </p:pic>
      <p:pic>
        <p:nvPicPr>
          <p:cNvPr id="5" name="Picture 4">
            <a:extLst>
              <a:ext uri="{FF2B5EF4-FFF2-40B4-BE49-F238E27FC236}">
                <a16:creationId xmlns:a16="http://schemas.microsoft.com/office/drawing/2014/main" id="{60ACC5D1-C317-5EED-CEC3-A04DB39AFAC3}"/>
              </a:ext>
            </a:extLst>
          </p:cNvPr>
          <p:cNvPicPr>
            <a:picLocks noChangeAspect="1"/>
          </p:cNvPicPr>
          <p:nvPr/>
        </p:nvPicPr>
        <p:blipFill>
          <a:blip r:embed="rId4"/>
          <a:stretch>
            <a:fillRect/>
          </a:stretch>
        </p:blipFill>
        <p:spPr>
          <a:xfrm>
            <a:off x="1268761" y="3416324"/>
            <a:ext cx="7721600" cy="482600"/>
          </a:xfrm>
          <a:prstGeom prst="rect">
            <a:avLst/>
          </a:prstGeom>
        </p:spPr>
      </p:pic>
      <p:sp>
        <p:nvSpPr>
          <p:cNvPr id="6" name="TextBox 5">
            <a:extLst>
              <a:ext uri="{FF2B5EF4-FFF2-40B4-BE49-F238E27FC236}">
                <a16:creationId xmlns:a16="http://schemas.microsoft.com/office/drawing/2014/main" id="{9528F2E3-EAC2-0352-6E83-BB9F3B5A842F}"/>
              </a:ext>
            </a:extLst>
          </p:cNvPr>
          <p:cNvSpPr txBox="1"/>
          <p:nvPr/>
        </p:nvSpPr>
        <p:spPr>
          <a:xfrm>
            <a:off x="2932770" y="4682321"/>
            <a:ext cx="553100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Question !!!, how can we improve S/N</a:t>
            </a:r>
          </a:p>
        </p:txBody>
      </p:sp>
    </p:spTree>
    <p:extLst>
      <p:ext uri="{BB962C8B-B14F-4D97-AF65-F5344CB8AC3E}">
        <p14:creationId xmlns:p14="http://schemas.microsoft.com/office/powerpoint/2010/main" val="359437596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8863-FAFF-71C3-5726-1F11CCA4610C}"/>
              </a:ext>
            </a:extLst>
          </p:cNvPr>
          <p:cNvSpPr>
            <a:spLocks noGrp="1"/>
          </p:cNvSpPr>
          <p:nvPr>
            <p:ph type="title"/>
          </p:nvPr>
        </p:nvSpPr>
        <p:spPr>
          <a:xfrm>
            <a:off x="538843" y="-172398"/>
            <a:ext cx="8066313" cy="1031079"/>
          </a:xfrm>
        </p:spPr>
        <p:txBody>
          <a:bodyPr>
            <a:normAutofit/>
          </a:bodyPr>
          <a:lstStyle/>
          <a:p>
            <a:pPr algn="ctr"/>
            <a:r>
              <a:rPr lang="en-US" b="1" dirty="0">
                <a:latin typeface="TH SarabunPSK" panose="020B0500040200020003" pitchFamily="34" charset="-34"/>
                <a:cs typeface="TH SarabunPSK" panose="020B0500040200020003" pitchFamily="34" charset="-34"/>
              </a:rPr>
              <a:t>HI Chronology: Early Universe</a:t>
            </a:r>
          </a:p>
        </p:txBody>
      </p:sp>
      <p:pic>
        <p:nvPicPr>
          <p:cNvPr id="2050" name="Picture 2">
            <a:extLst>
              <a:ext uri="{FF2B5EF4-FFF2-40B4-BE49-F238E27FC236}">
                <a16:creationId xmlns:a16="http://schemas.microsoft.com/office/drawing/2014/main" id="{682FCCCF-5BC8-EA2C-A891-BC2FD95B9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155"/>
            <a:ext cx="3875314" cy="55160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E67D66-756F-80C6-31C4-832D3DC5F2F7}"/>
              </a:ext>
            </a:extLst>
          </p:cNvPr>
          <p:cNvSpPr txBox="1"/>
          <p:nvPr/>
        </p:nvSpPr>
        <p:spPr>
          <a:xfrm>
            <a:off x="-1" y="6041252"/>
            <a:ext cx="387531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dirty="0">
                <a:latin typeface="TH SarabunPSK" panose="020B0500040200020003" pitchFamily="34" charset="-34"/>
                <a:cs typeface="TH SarabunPSK" panose="020B0500040200020003" pitchFamily="34" charset="-34"/>
              </a:rPr>
              <a:t>Retrieved from: https://</a:t>
            </a:r>
            <a:r>
              <a:rPr lang="en-US" sz="1600" dirty="0" err="1">
                <a:latin typeface="TH SarabunPSK" panose="020B0500040200020003" pitchFamily="34" charset="-34"/>
                <a:cs typeface="TH SarabunPSK" panose="020B0500040200020003" pitchFamily="34" charset="-34"/>
              </a:rPr>
              <a:t>www.ctc.cam.ac.uk</a:t>
            </a:r>
            <a:r>
              <a:rPr lang="en-US" sz="1600" dirty="0">
                <a:latin typeface="TH SarabunPSK" panose="020B0500040200020003" pitchFamily="34" charset="-34"/>
                <a:cs typeface="TH SarabunPSK" panose="020B0500040200020003" pitchFamily="34" charset="-34"/>
              </a:rPr>
              <a:t>/outreach/origins/</a:t>
            </a:r>
            <a:r>
              <a:rPr lang="en-US" sz="1600" dirty="0" err="1">
                <a:latin typeface="TH SarabunPSK" panose="020B0500040200020003" pitchFamily="34" charset="-34"/>
                <a:cs typeface="TH SarabunPSK" panose="020B0500040200020003" pitchFamily="34" charset="-34"/>
              </a:rPr>
              <a:t>big_bang_three.php</a:t>
            </a:r>
            <a:endParaRPr kumimoji="0" lang="en-US" sz="16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sp>
        <p:nvSpPr>
          <p:cNvPr id="5" name="TextBox 4">
            <a:extLst>
              <a:ext uri="{FF2B5EF4-FFF2-40B4-BE49-F238E27FC236}">
                <a16:creationId xmlns:a16="http://schemas.microsoft.com/office/drawing/2014/main" id="{AE3DF191-9E86-9FE6-65A1-4846FB8BBDCD}"/>
              </a:ext>
            </a:extLst>
          </p:cNvPr>
          <p:cNvSpPr txBox="1"/>
          <p:nvPr/>
        </p:nvSpPr>
        <p:spPr>
          <a:xfrm>
            <a:off x="4020459" y="1600520"/>
            <a:ext cx="4991096" cy="4708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Wingdings" pitchFamily="2" charset="2"/>
              <a:buChar char="Ø"/>
              <a:tabLst/>
            </a:pPr>
            <a:r>
              <a:rPr kumimoji="0" lang="en-US" sz="2000" b="1" i="0" u="none" strike="noStrike" cap="none" spc="0" normalizeH="0" baseline="0" dirty="0" err="1">
                <a:ln>
                  <a:noFill/>
                </a:ln>
                <a:solidFill>
                  <a:srgbClr val="000000"/>
                </a:solidFill>
                <a:effectLst/>
                <a:uFillTx/>
                <a:latin typeface="TH SarabunPSK" panose="020B0500040200020003" pitchFamily="34" charset="-34"/>
                <a:cs typeface="TH SarabunPSK" panose="020B0500040200020003" pitchFamily="34" charset="-34"/>
                <a:sym typeface="Arial"/>
              </a:rPr>
              <a:t>BigBang</a:t>
            </a:r>
            <a:r>
              <a:rPr kumimoji="0" lang="en-US" sz="2000" b="1"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/Inflation (</a:t>
            </a:r>
            <a:r>
              <a:rPr kumimoji="0" lang="en-US" sz="2000" b="1" i="1"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t</a:t>
            </a:r>
            <a:r>
              <a:rPr kumimoji="0" lang="en-US" sz="2000" b="1"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=0</a:t>
            </a:r>
            <a:r>
              <a:rPr kumimoji="0" lang="en-US" sz="2000" b="1"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 </a:t>
            </a:r>
            <a:r>
              <a:rPr kumimoji="0" lang="en-US" sz="20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Shortly after inflation, the Protons and Neutrons formed, technically 1</a:t>
            </a:r>
            <a:r>
              <a:rPr kumimoji="0" lang="en-US" sz="2000" b="0" i="0" u="none" strike="noStrike" cap="none" spc="0" normalizeH="0" baseline="30000" dirty="0">
                <a:ln>
                  <a:noFill/>
                </a:ln>
                <a:solidFill>
                  <a:srgbClr val="000000"/>
                </a:solidFill>
                <a:effectLst/>
                <a:uFillTx/>
                <a:latin typeface="TH SarabunPSK" panose="020B0500040200020003" pitchFamily="34" charset="-34"/>
                <a:cs typeface="TH SarabunPSK" panose="020B0500040200020003" pitchFamily="34" charset="-34"/>
                <a:sym typeface="Arial"/>
              </a:rPr>
              <a:t>st</a:t>
            </a:r>
            <a:r>
              <a:rPr kumimoji="0" lang="en-US" sz="20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  Hydrogen-1 (</a:t>
            </a:r>
            <a:r>
              <a:rPr kumimoji="0" lang="en-US" sz="2000" b="0" i="0" u="none" strike="noStrike" cap="none" spc="0" normalizeH="0" baseline="0" dirty="0" err="1">
                <a:ln>
                  <a:noFill/>
                </a:ln>
                <a:solidFill>
                  <a:srgbClr val="000000"/>
                </a:solidFill>
                <a:effectLst/>
                <a:uFillTx/>
                <a:latin typeface="TH SarabunPSK" panose="020B0500040200020003" pitchFamily="34" charset="-34"/>
                <a:cs typeface="TH SarabunPSK" panose="020B0500040200020003" pitchFamily="34" charset="-34"/>
                <a:sym typeface="Arial"/>
              </a:rPr>
              <a:t>Prothium</a:t>
            </a:r>
            <a:r>
              <a:rPr lang="en-US" sz="2000" dirty="0">
                <a:latin typeface="TH SarabunPSK" panose="020B0500040200020003" pitchFamily="34" charset="-34"/>
                <a:cs typeface="TH SarabunPSK" panose="020B0500040200020003" pitchFamily="34" charset="-34"/>
              </a:rPr>
              <a:t>) isotope were formed during this time.</a:t>
            </a:r>
          </a:p>
          <a:p>
            <a:pPr marL="342900" marR="0" indent="-342900" algn="l" defTabSz="914400" rtl="0" fontAlgn="auto" latinLnBrk="0" hangingPunct="0">
              <a:lnSpc>
                <a:spcPct val="100000"/>
              </a:lnSpc>
              <a:spcBef>
                <a:spcPts val="0"/>
              </a:spcBef>
              <a:spcAft>
                <a:spcPts val="0"/>
              </a:spcAft>
              <a:buClrTx/>
              <a:buSzTx/>
              <a:buFont typeface="Wingdings" pitchFamily="2" charset="2"/>
              <a:buChar char="Ø"/>
              <a:tabLst/>
            </a:pPr>
            <a:r>
              <a:rPr lang="en-US" sz="2000" b="1" dirty="0">
                <a:latin typeface="TH SarabunPSK" panose="020B0500040200020003" pitchFamily="34" charset="-34"/>
                <a:cs typeface="TH SarabunPSK" panose="020B0500040200020003" pitchFamily="34" charset="-34"/>
              </a:rPr>
              <a:t>Nucleosynthesis (10s &lt; </a:t>
            </a:r>
            <a:r>
              <a:rPr lang="en-US" sz="2000" b="1" i="1" dirty="0">
                <a:latin typeface="TH SarabunPSK" panose="020B0500040200020003" pitchFamily="34" charset="-34"/>
                <a:cs typeface="TH SarabunPSK" panose="020B0500040200020003" pitchFamily="34" charset="-34"/>
              </a:rPr>
              <a:t>t </a:t>
            </a:r>
            <a:r>
              <a:rPr lang="en-US" sz="2000" b="1" dirty="0">
                <a:latin typeface="TH SarabunPSK" panose="020B0500040200020003" pitchFamily="34" charset="-34"/>
                <a:cs typeface="TH SarabunPSK" panose="020B0500040200020003" pitchFamily="34" charset="-34"/>
              </a:rPr>
              <a:t>&lt; 10</a:t>
            </a:r>
            <a:r>
              <a:rPr lang="en-US" sz="2000" b="1" baseline="30000" dirty="0">
                <a:latin typeface="TH SarabunPSK" panose="020B0500040200020003" pitchFamily="34" charset="-34"/>
                <a:cs typeface="TH SarabunPSK" panose="020B0500040200020003" pitchFamily="34" charset="-34"/>
              </a:rPr>
              <a:t>3</a:t>
            </a:r>
            <a:r>
              <a:rPr lang="en-US" sz="2000" b="1" dirty="0">
                <a:latin typeface="TH SarabunPSK" panose="020B0500040200020003" pitchFamily="34" charset="-34"/>
                <a:cs typeface="TH SarabunPSK" panose="020B0500040200020003" pitchFamily="34" charset="-34"/>
              </a:rPr>
              <a:t>s): </a:t>
            </a:r>
            <a:r>
              <a:rPr lang="en-US" sz="2000" dirty="0">
                <a:latin typeface="TH SarabunPSK" panose="020B0500040200020003" pitchFamily="34" charset="-34"/>
                <a:cs typeface="TH SarabunPSK" panose="020B0500040200020003" pitchFamily="34" charset="-34"/>
              </a:rPr>
              <a:t>Light elements created </a:t>
            </a:r>
            <a:r>
              <a:rPr lang="en-US" sz="2000" dirty="0" err="1">
                <a:latin typeface="TH SarabunPSK" panose="020B0500040200020003" pitchFamily="34" charset="-34"/>
                <a:cs typeface="TH SarabunPSK" panose="020B0500040200020003" pitchFamily="34" charset="-34"/>
              </a:rPr>
              <a:t>e.g</a:t>
            </a:r>
            <a:r>
              <a:rPr lang="en-US" sz="2000" dirty="0">
                <a:latin typeface="TH SarabunPSK" panose="020B0500040200020003" pitchFamily="34" charset="-34"/>
                <a:cs typeface="TH SarabunPSK" panose="020B0500040200020003" pitchFamily="34" charset="-34"/>
              </a:rPr>
              <a:t>, D, He, Li, but due to high </a:t>
            </a:r>
            <a:r>
              <a:rPr lang="en-US" sz="2000" i="1" dirty="0">
                <a:latin typeface="TH SarabunPSK" panose="020B0500040200020003" pitchFamily="34" charset="-34"/>
                <a:cs typeface="TH SarabunPSK" panose="020B0500040200020003" pitchFamily="34" charset="-34"/>
              </a:rPr>
              <a:t>T </a:t>
            </a:r>
            <a:r>
              <a:rPr lang="en-US" sz="2000" dirty="0">
                <a:latin typeface="TH SarabunPSK" panose="020B0500040200020003" pitchFamily="34" charset="-34"/>
                <a:cs typeface="TH SarabunPSK" panose="020B0500040200020003" pitchFamily="34" charset="-34"/>
              </a:rPr>
              <a:t>and high density the universe remained </a:t>
            </a:r>
            <a:r>
              <a:rPr lang="en-US" sz="2000" dirty="0" err="1">
                <a:latin typeface="TH SarabunPSK" panose="020B0500040200020003" pitchFamily="34" charset="-34"/>
                <a:cs typeface="TH SarabunPSK" panose="020B0500040200020003" pitchFamily="34" charset="-34"/>
              </a:rPr>
              <a:t>ionised</a:t>
            </a:r>
            <a:r>
              <a:rPr lang="en-US" sz="2000" dirty="0">
                <a:latin typeface="TH SarabunPSK" panose="020B0500040200020003" pitchFamily="34" charset="-34"/>
                <a:cs typeface="TH SarabunPSK" panose="020B0500040200020003" pitchFamily="34" charset="-34"/>
              </a:rPr>
              <a:t>.</a:t>
            </a:r>
          </a:p>
          <a:p>
            <a:pPr marL="342900" marR="0" indent="-342900" algn="l" defTabSz="914400" rtl="0" fontAlgn="auto" latinLnBrk="0" hangingPunct="0">
              <a:lnSpc>
                <a:spcPct val="100000"/>
              </a:lnSpc>
              <a:spcBef>
                <a:spcPts val="0"/>
              </a:spcBef>
              <a:spcAft>
                <a:spcPts val="0"/>
              </a:spcAft>
              <a:buClrTx/>
              <a:buSzTx/>
              <a:buFont typeface="Wingdings" pitchFamily="2" charset="2"/>
              <a:buChar char="Ø"/>
              <a:tabLst/>
            </a:pPr>
            <a:r>
              <a:rPr kumimoji="0" lang="en-US" sz="2000" b="1"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Matter-Radiation Equality (</a:t>
            </a:r>
            <a:r>
              <a:rPr kumimoji="0" lang="en-US" sz="2000" b="1" i="1"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t</a:t>
            </a:r>
            <a:r>
              <a:rPr kumimoji="0" lang="en-US" sz="2000" b="1"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~10</a:t>
            </a:r>
            <a:r>
              <a:rPr kumimoji="0" lang="en-US" sz="2000" b="1" i="0" u="none" strike="noStrike" cap="none" spc="0" normalizeH="0" baseline="30000" dirty="0">
                <a:ln>
                  <a:noFill/>
                </a:ln>
                <a:solidFill>
                  <a:srgbClr val="000000"/>
                </a:solidFill>
                <a:effectLst/>
                <a:uFillTx/>
                <a:latin typeface="TH SarabunPSK" panose="020B0500040200020003" pitchFamily="34" charset="-34"/>
                <a:cs typeface="TH SarabunPSK" panose="020B0500040200020003" pitchFamily="34" charset="-34"/>
                <a:sym typeface="Arial"/>
              </a:rPr>
              <a:t>12</a:t>
            </a:r>
            <a:r>
              <a:rPr kumimoji="0" lang="en-US" sz="2000" b="1" i="0" u="none" strike="noStrike" cap="none" spc="0" normalizeH="0" dirty="0">
                <a:ln>
                  <a:noFill/>
                </a:ln>
                <a:solidFill>
                  <a:srgbClr val="000000"/>
                </a:solidFill>
                <a:effectLst/>
                <a:uFillTx/>
                <a:latin typeface="TH SarabunPSK" panose="020B0500040200020003" pitchFamily="34" charset="-34"/>
                <a:cs typeface="TH SarabunPSK" panose="020B0500040200020003" pitchFamily="34" charset="-34"/>
                <a:sym typeface="Arial"/>
              </a:rPr>
              <a:t>s): </a:t>
            </a:r>
            <a:r>
              <a:rPr kumimoji="0" lang="en-US" sz="2000" b="0" i="0" u="none" strike="noStrike" cap="none" spc="0" normalizeH="0" dirty="0">
                <a:ln>
                  <a:noFill/>
                </a:ln>
                <a:solidFill>
                  <a:srgbClr val="000000"/>
                </a:solidFill>
                <a:effectLst/>
                <a:uFillTx/>
                <a:latin typeface="TH SarabunPSK" panose="020B0500040200020003" pitchFamily="34" charset="-34"/>
                <a:cs typeface="TH SarabunPSK" panose="020B0500040200020003" pitchFamily="34" charset="-34"/>
                <a:sym typeface="Arial"/>
              </a:rPr>
              <a:t>The densities of matter and radiation were equally. The matter components began to dominate. However, the universe was still too hot to form neutral elements.</a:t>
            </a:r>
          </a:p>
          <a:p>
            <a:pPr marL="342900" marR="0" indent="-342900" algn="l" defTabSz="914400" rtl="0" fontAlgn="auto" latinLnBrk="0" hangingPunct="0">
              <a:lnSpc>
                <a:spcPct val="100000"/>
              </a:lnSpc>
              <a:spcBef>
                <a:spcPts val="0"/>
              </a:spcBef>
              <a:spcAft>
                <a:spcPts val="0"/>
              </a:spcAft>
              <a:buClrTx/>
              <a:buSzTx/>
              <a:buFont typeface="Wingdings" pitchFamily="2" charset="2"/>
              <a:buChar char="Ø"/>
              <a:tabLst/>
            </a:pPr>
            <a:r>
              <a:rPr lang="en-US" sz="2000" b="1" dirty="0">
                <a:latin typeface="TH SarabunPSK" panose="020B0500040200020003" pitchFamily="34" charset="-34"/>
                <a:cs typeface="TH SarabunPSK" panose="020B0500040200020003" pitchFamily="34" charset="-34"/>
              </a:rPr>
              <a:t>Decoupling/Recombination (</a:t>
            </a:r>
            <a:r>
              <a:rPr lang="en-US" sz="2000" b="1" i="1" dirty="0">
                <a:latin typeface="TH SarabunPSK" panose="020B0500040200020003" pitchFamily="34" charset="-34"/>
                <a:cs typeface="TH SarabunPSK" panose="020B0500040200020003" pitchFamily="34" charset="-34"/>
              </a:rPr>
              <a:t>t</a:t>
            </a:r>
            <a:r>
              <a:rPr lang="en-US" sz="2000" b="1" dirty="0">
                <a:latin typeface="TH SarabunPSK" panose="020B0500040200020003" pitchFamily="34" charset="-34"/>
                <a:cs typeface="TH SarabunPSK" panose="020B0500040200020003" pitchFamily="34" charset="-34"/>
              </a:rPr>
              <a:t>~10</a:t>
            </a:r>
            <a:r>
              <a:rPr lang="en-US" sz="2000" b="1" baseline="30000" dirty="0">
                <a:latin typeface="TH SarabunPSK" panose="020B0500040200020003" pitchFamily="34" charset="-34"/>
                <a:cs typeface="TH SarabunPSK" panose="020B0500040200020003" pitchFamily="34" charset="-34"/>
              </a:rPr>
              <a:t>13</a:t>
            </a:r>
            <a:r>
              <a:rPr lang="en-US" sz="2000" b="1" dirty="0">
                <a:latin typeface="TH SarabunPSK" panose="020B0500040200020003" pitchFamily="34" charset="-34"/>
                <a:cs typeface="TH SarabunPSK" panose="020B0500040200020003" pitchFamily="34" charset="-34"/>
              </a:rPr>
              <a:t>s): </a:t>
            </a:r>
            <a:r>
              <a:rPr lang="en-US" sz="2000" i="1" dirty="0">
                <a:latin typeface="TH SarabunPSK" panose="020B0500040200020003" pitchFamily="34" charset="-34"/>
                <a:cs typeface="TH SarabunPSK" panose="020B0500040200020003" pitchFamily="34" charset="-34"/>
              </a:rPr>
              <a:t>z~</a:t>
            </a:r>
            <a:r>
              <a:rPr lang="en-US" sz="2000" dirty="0">
                <a:latin typeface="TH SarabunPSK" panose="020B0500040200020003" pitchFamily="34" charset="-34"/>
                <a:cs typeface="TH SarabunPSK" panose="020B0500040200020003" pitchFamily="34" charset="-34"/>
              </a:rPr>
              <a:t>1100, </a:t>
            </a:r>
            <a:r>
              <a:rPr lang="en-US" sz="2000" i="1" dirty="0">
                <a:latin typeface="TH SarabunPSK" panose="020B0500040200020003" pitchFamily="34" charset="-34"/>
                <a:cs typeface="TH SarabunPSK" panose="020B0500040200020003" pitchFamily="34" charset="-34"/>
              </a:rPr>
              <a:t>T~</a:t>
            </a:r>
            <a:r>
              <a:rPr lang="en-US" sz="2000" dirty="0">
                <a:latin typeface="TH SarabunPSK" panose="020B0500040200020003" pitchFamily="34" charset="-34"/>
                <a:cs typeface="TH SarabunPSK" panose="020B0500040200020003" pitchFamily="34" charset="-34"/>
              </a:rPr>
              <a:t>4000K, photons were decoupling from matter. The earliest comic radiations we can directly observed (CMB). The 1</a:t>
            </a:r>
            <a:r>
              <a:rPr lang="en-US" sz="2000" baseline="30000" dirty="0">
                <a:latin typeface="TH SarabunPSK" panose="020B0500040200020003" pitchFamily="34" charset="-34"/>
                <a:cs typeface="TH SarabunPSK" panose="020B0500040200020003" pitchFamily="34" charset="-34"/>
              </a:rPr>
              <a:t>st</a:t>
            </a:r>
            <a:r>
              <a:rPr lang="en-US" sz="2000" dirty="0">
                <a:latin typeface="TH SarabunPSK" panose="020B0500040200020003" pitchFamily="34" charset="-34"/>
                <a:cs typeface="TH SarabunPSK" panose="020B0500040200020003" pitchFamily="34" charset="-34"/>
              </a:rPr>
              <a:t> HI was formed in this era. </a:t>
            </a:r>
            <a:endParaRPr kumimoji="0" lang="en-US" sz="2000" b="0" i="0" u="none" strike="noStrike" cap="none" spc="0" normalizeH="0" dirty="0">
              <a:ln>
                <a:noFill/>
              </a:ln>
              <a:solidFill>
                <a:srgbClr val="000000"/>
              </a:solidFill>
              <a:effectLst/>
              <a:uFillTx/>
              <a:latin typeface="TH SarabunPSK" panose="020B0500040200020003" pitchFamily="34" charset="-34"/>
              <a:cs typeface="TH SarabunPSK" panose="020B0500040200020003" pitchFamily="34" charset="-34"/>
              <a:sym typeface="Arial"/>
            </a:endParaRPr>
          </a:p>
          <a:p>
            <a:pPr marL="342900" marR="0" indent="-342900" algn="l" defTabSz="914400" rtl="0" fontAlgn="auto" latinLnBrk="0" hangingPunct="0">
              <a:lnSpc>
                <a:spcPct val="100000"/>
              </a:lnSpc>
              <a:spcBef>
                <a:spcPts val="0"/>
              </a:spcBef>
              <a:spcAft>
                <a:spcPts val="0"/>
              </a:spcAft>
              <a:buClrTx/>
              <a:buSzTx/>
              <a:buFont typeface="Wingdings" pitchFamily="2" charset="2"/>
              <a:buChar char="Ø"/>
              <a:tabLst/>
            </a:pPr>
            <a:endParaRPr kumimoji="0" lang="en-US" sz="20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pic>
        <p:nvPicPr>
          <p:cNvPr id="6" name="Picture 5">
            <a:extLst>
              <a:ext uri="{FF2B5EF4-FFF2-40B4-BE49-F238E27FC236}">
                <a16:creationId xmlns:a16="http://schemas.microsoft.com/office/drawing/2014/main" id="{18B842FB-7E8F-1ACF-84E0-872E5C020515}"/>
              </a:ext>
            </a:extLst>
          </p:cNvPr>
          <p:cNvPicPr>
            <a:picLocks noChangeAspect="1"/>
          </p:cNvPicPr>
          <p:nvPr/>
        </p:nvPicPr>
        <p:blipFill>
          <a:blip r:embed="rId3"/>
          <a:stretch>
            <a:fillRect/>
          </a:stretch>
        </p:blipFill>
        <p:spPr>
          <a:xfrm>
            <a:off x="4041323" y="632165"/>
            <a:ext cx="2024742" cy="358854"/>
          </a:xfrm>
          <a:prstGeom prst="rect">
            <a:avLst/>
          </a:prstGeom>
        </p:spPr>
      </p:pic>
      <p:pic>
        <p:nvPicPr>
          <p:cNvPr id="7" name="Picture 6">
            <a:extLst>
              <a:ext uri="{FF2B5EF4-FFF2-40B4-BE49-F238E27FC236}">
                <a16:creationId xmlns:a16="http://schemas.microsoft.com/office/drawing/2014/main" id="{929D8FF8-FA08-5D8D-575C-09935C7A82CD}"/>
              </a:ext>
            </a:extLst>
          </p:cNvPr>
          <p:cNvPicPr>
            <a:picLocks noChangeAspect="1"/>
          </p:cNvPicPr>
          <p:nvPr/>
        </p:nvPicPr>
        <p:blipFill>
          <a:blip r:embed="rId4"/>
          <a:stretch>
            <a:fillRect/>
          </a:stretch>
        </p:blipFill>
        <p:spPr>
          <a:xfrm>
            <a:off x="4020459" y="1223686"/>
            <a:ext cx="2024742" cy="244496"/>
          </a:xfrm>
          <a:prstGeom prst="rect">
            <a:avLst/>
          </a:prstGeom>
        </p:spPr>
      </p:pic>
      <p:pic>
        <p:nvPicPr>
          <p:cNvPr id="8" name="Picture 7">
            <a:extLst>
              <a:ext uri="{FF2B5EF4-FFF2-40B4-BE49-F238E27FC236}">
                <a16:creationId xmlns:a16="http://schemas.microsoft.com/office/drawing/2014/main" id="{61E216B0-0937-318A-3878-C2C9F21BBF0C}"/>
              </a:ext>
            </a:extLst>
          </p:cNvPr>
          <p:cNvPicPr>
            <a:picLocks noChangeAspect="1"/>
          </p:cNvPicPr>
          <p:nvPr/>
        </p:nvPicPr>
        <p:blipFill>
          <a:blip r:embed="rId5"/>
          <a:stretch>
            <a:fillRect/>
          </a:stretch>
        </p:blipFill>
        <p:spPr>
          <a:xfrm>
            <a:off x="6384471" y="1175497"/>
            <a:ext cx="2627084" cy="358854"/>
          </a:xfrm>
          <a:prstGeom prst="rect">
            <a:avLst/>
          </a:prstGeom>
        </p:spPr>
      </p:pic>
      <p:pic>
        <p:nvPicPr>
          <p:cNvPr id="9" name="Picture 8">
            <a:extLst>
              <a:ext uri="{FF2B5EF4-FFF2-40B4-BE49-F238E27FC236}">
                <a16:creationId xmlns:a16="http://schemas.microsoft.com/office/drawing/2014/main" id="{0C2BF95E-C57A-F303-3FAA-772BED04BBD5}"/>
              </a:ext>
            </a:extLst>
          </p:cNvPr>
          <p:cNvPicPr>
            <a:picLocks noChangeAspect="1"/>
          </p:cNvPicPr>
          <p:nvPr/>
        </p:nvPicPr>
        <p:blipFill>
          <a:blip r:embed="rId6"/>
          <a:stretch>
            <a:fillRect/>
          </a:stretch>
        </p:blipFill>
        <p:spPr>
          <a:xfrm>
            <a:off x="6384471" y="513573"/>
            <a:ext cx="1830684" cy="541470"/>
          </a:xfrm>
          <a:prstGeom prst="rect">
            <a:avLst/>
          </a:prstGeom>
        </p:spPr>
      </p:pic>
    </p:spTree>
    <p:extLst>
      <p:ext uri="{BB962C8B-B14F-4D97-AF65-F5344CB8AC3E}">
        <p14:creationId xmlns:p14="http://schemas.microsoft.com/office/powerpoint/2010/main" val="300210843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Rectangle 2"/>
          <p:cNvSpPr txBox="1">
            <a:spLocks noGrp="1"/>
          </p:cNvSpPr>
          <p:nvPr>
            <p:ph type="title"/>
          </p:nvPr>
        </p:nvSpPr>
        <p:spPr>
          <a:xfrm>
            <a:off x="539551" y="476672"/>
            <a:ext cx="6912769" cy="1143001"/>
          </a:xfrm>
          <a:prstGeom prst="rect">
            <a:avLst/>
          </a:prstGeom>
        </p:spPr>
        <p:txBody>
          <a:bodyPr/>
          <a:lstStyle>
            <a:lvl1pPr>
              <a:defRPr sz="3400">
                <a:latin typeface="Helvetica Neue Black Condensed"/>
                <a:ea typeface="Helvetica Neue Black Condensed"/>
                <a:cs typeface="Helvetica Neue Black Condensed"/>
                <a:sym typeface="Helvetica Neue Black Condensed"/>
              </a:defRPr>
            </a:lvl1pPr>
          </a:lstStyle>
          <a:p>
            <a:r>
              <a:rPr dirty="0"/>
              <a:t>Instrument uncertainty study for forthcoming surveys </a:t>
            </a:r>
          </a:p>
        </p:txBody>
      </p:sp>
      <p:pic>
        <p:nvPicPr>
          <p:cNvPr id="233" name="Picture 12" descr="Picture 12"/>
          <p:cNvPicPr>
            <a:picLocks noChangeAspect="1"/>
          </p:cNvPicPr>
          <p:nvPr/>
        </p:nvPicPr>
        <p:blipFill>
          <a:blip r:embed="rId2"/>
          <a:stretch>
            <a:fillRect/>
          </a:stretch>
        </p:blipFill>
        <p:spPr>
          <a:xfrm>
            <a:off x="7543800" y="304800"/>
            <a:ext cx="1497013" cy="1120775"/>
          </a:xfrm>
          <a:prstGeom prst="rect">
            <a:avLst/>
          </a:prstGeom>
          <a:ln w="38100">
            <a:solidFill>
              <a:srgbClr val="46107B"/>
            </a:solidFill>
            <a:miter/>
          </a:ln>
        </p:spPr>
      </p:pic>
      <p:pic>
        <p:nvPicPr>
          <p:cNvPr id="234" name="Picture 3" descr="Picture 3"/>
          <p:cNvPicPr>
            <a:picLocks noChangeAspect="1"/>
          </p:cNvPicPr>
          <p:nvPr/>
        </p:nvPicPr>
        <p:blipFill>
          <a:blip r:embed="rId3"/>
          <a:stretch>
            <a:fillRect/>
          </a:stretch>
        </p:blipFill>
        <p:spPr>
          <a:xfrm>
            <a:off x="0" y="2060848"/>
            <a:ext cx="9197555" cy="3600401"/>
          </a:xfrm>
          <a:prstGeom prst="rect">
            <a:avLst/>
          </a:prstGeom>
          <a:ln w="12700">
            <a:miter lim="400000"/>
          </a:ln>
        </p:spPr>
      </p:pic>
      <p:sp>
        <p:nvSpPr>
          <p:cNvPr id="2" name="TextBox 1">
            <a:extLst>
              <a:ext uri="{FF2B5EF4-FFF2-40B4-BE49-F238E27FC236}">
                <a16:creationId xmlns:a16="http://schemas.microsoft.com/office/drawing/2014/main" id="{5A841A36-4552-4E07-B3C2-56A27144C62D}"/>
              </a:ext>
            </a:extLst>
          </p:cNvPr>
          <p:cNvSpPr txBox="1"/>
          <p:nvPr/>
        </p:nvSpPr>
        <p:spPr>
          <a:xfrm>
            <a:off x="713678" y="5965830"/>
            <a:ext cx="736064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We consider the KIDs and DES for lensing and </a:t>
            </a:r>
            <a:r>
              <a:rPr kumimoji="0" lang="en-US" sz="2400" b="0" i="0" u="none" strike="noStrike" cap="none" spc="0" normalizeH="0" baseline="0" dirty="0" err="1">
                <a:ln>
                  <a:noFill/>
                </a:ln>
                <a:solidFill>
                  <a:srgbClr val="000000"/>
                </a:solidFill>
                <a:effectLst/>
                <a:uFillTx/>
                <a:latin typeface="TH SarabunPSK" panose="020B0500040200020003" pitchFamily="34" charset="-34"/>
                <a:cs typeface="TH SarabunPSK" panose="020B0500040200020003" pitchFamily="34" charset="-34"/>
                <a:sym typeface="Arial"/>
              </a:rPr>
              <a:t>MeerKAT</a:t>
            </a: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 and GBT for HI assuming full-sky surveys + 1000hr exposure time of HI.</a:t>
            </a:r>
            <a:endParaRPr kumimoji="0" lang="en-GB"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AD3EC-4B6E-717B-D41B-9C521DC62782}"/>
              </a:ext>
            </a:extLst>
          </p:cNvPr>
          <p:cNvSpPr>
            <a:spLocks noGrp="1"/>
          </p:cNvSpPr>
          <p:nvPr>
            <p:ph type="title"/>
          </p:nvPr>
        </p:nvSpPr>
        <p:spPr/>
        <p:txBody>
          <a:bodyPr/>
          <a:lstStyle/>
          <a:p>
            <a:pPr algn="ctr"/>
            <a:r>
              <a:rPr lang="en-US" dirty="0">
                <a:latin typeface="TH SarabunPSK" panose="020B0500040200020003" pitchFamily="34" charset="-34"/>
                <a:cs typeface="TH SarabunPSK" panose="020B0500040200020003" pitchFamily="34" charset="-34"/>
              </a:rPr>
              <a:t>HI-Optical Galaxy correlation</a:t>
            </a:r>
          </a:p>
        </p:txBody>
      </p:sp>
      <p:pic>
        <p:nvPicPr>
          <p:cNvPr id="5" name="Picture 4" descr="A diagram of a graph&#10;&#10;Description automatically generated with medium confidence">
            <a:extLst>
              <a:ext uri="{FF2B5EF4-FFF2-40B4-BE49-F238E27FC236}">
                <a16:creationId xmlns:a16="http://schemas.microsoft.com/office/drawing/2014/main" id="{B1E1F2D9-1496-AFEC-776E-3D22B5B68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16" y="1051087"/>
            <a:ext cx="4019047" cy="5477572"/>
          </a:xfrm>
          <a:prstGeom prst="rect">
            <a:avLst/>
          </a:prstGeom>
        </p:spPr>
      </p:pic>
      <p:sp>
        <p:nvSpPr>
          <p:cNvPr id="7" name="TextBox 6">
            <a:extLst>
              <a:ext uri="{FF2B5EF4-FFF2-40B4-BE49-F238E27FC236}">
                <a16:creationId xmlns:a16="http://schemas.microsoft.com/office/drawing/2014/main" id="{4D64BF5F-DA74-E6A0-D770-6CC8DB9B3BB8}"/>
              </a:ext>
            </a:extLst>
          </p:cNvPr>
          <p:cNvSpPr txBox="1"/>
          <p:nvPr/>
        </p:nvSpPr>
        <p:spPr>
          <a:xfrm>
            <a:off x="4750420" y="1326994"/>
            <a:ext cx="3499623"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800" dirty="0" err="1">
                <a:effectLst/>
                <a:latin typeface="TH SarabunPSK" panose="020B0500040200020003" pitchFamily="34" charset="-34"/>
                <a:cs typeface="TH SarabunPSK" panose="020B0500040200020003" pitchFamily="34" charset="-34"/>
              </a:rPr>
              <a:t>Top:MeerKAT-WiggleZ</a:t>
            </a:r>
            <a:r>
              <a:rPr lang="en-GB" sz="1800" dirty="0">
                <a:effectLst/>
                <a:latin typeface="TH SarabunPSK" panose="020B0500040200020003" pitchFamily="34" charset="-34"/>
                <a:cs typeface="TH SarabunPSK" panose="020B0500040200020003" pitchFamily="34" charset="-34"/>
              </a:rPr>
              <a:t> cross-power spectra by Cunnington et al. (2022); the cross-power spectra is detected at 7.7</a:t>
            </a:r>
            <a:r>
              <a:rPr lang="el-GR" sz="1800" dirty="0">
                <a:effectLst/>
                <a:latin typeface="CMMI10"/>
                <a:cs typeface="TH SarabunPSK" panose="020B0500040200020003" pitchFamily="34" charset="-34"/>
              </a:rPr>
              <a:t>σ </a:t>
            </a:r>
            <a:r>
              <a:rPr lang="en-GB" sz="1800" dirty="0">
                <a:effectLst/>
                <a:latin typeface="TH SarabunPSK" panose="020B0500040200020003" pitchFamily="34" charset="-34"/>
                <a:cs typeface="TH SarabunPSK" panose="020B0500040200020003" pitchFamily="34" charset="-34"/>
              </a:rPr>
              <a:t>confidence level compared to null-test. This constraint uses the </a:t>
            </a:r>
            <a:r>
              <a:rPr lang="en-GB" sz="1800" dirty="0" err="1">
                <a:effectLst/>
                <a:latin typeface="TH SarabunPSK" panose="020B0500040200020003" pitchFamily="34" charset="-34"/>
                <a:cs typeface="TH SarabunPSK" panose="020B0500040200020003" pitchFamily="34" charset="-34"/>
              </a:rPr>
              <a:t>MeerKAT</a:t>
            </a:r>
            <a:r>
              <a:rPr lang="en-GB" sz="1800" dirty="0">
                <a:effectLst/>
                <a:latin typeface="TH SarabunPSK" panose="020B0500040200020003" pitchFamily="34" charset="-34"/>
                <a:cs typeface="TH SarabunPSK" panose="020B0500040200020003" pitchFamily="34" charset="-34"/>
              </a:rPr>
              <a:t> pilot survey (Wang et al., 2021) which has 10 hours observation time with 200 deg</a:t>
            </a:r>
            <a:r>
              <a:rPr lang="en-GB" sz="1100" dirty="0">
                <a:effectLst/>
                <a:latin typeface="TH SarabunPSK" panose="020B0500040200020003" pitchFamily="34" charset="-34"/>
                <a:cs typeface="TH SarabunPSK" panose="020B0500040200020003" pitchFamily="34" charset="-34"/>
              </a:rPr>
              <a:t>2</a:t>
            </a:r>
            <a:r>
              <a:rPr lang="en-GB" sz="1800" dirty="0">
                <a:effectLst/>
                <a:latin typeface="TH SarabunPSK" panose="020B0500040200020003" pitchFamily="34" charset="-34"/>
                <a:cs typeface="TH SarabunPSK" panose="020B0500040200020003" pitchFamily="34" charset="-34"/>
              </a:rPr>
              <a:t>shared sky with </a:t>
            </a:r>
            <a:r>
              <a:rPr lang="en-GB" sz="1800" dirty="0" err="1">
                <a:effectLst/>
                <a:latin typeface="TH SarabunPSK" panose="020B0500040200020003" pitchFamily="34" charset="-34"/>
                <a:cs typeface="TH SarabunPSK" panose="020B0500040200020003" pitchFamily="34" charset="-34"/>
              </a:rPr>
              <a:t>WiggleZ</a:t>
            </a:r>
            <a:r>
              <a:rPr lang="en-GB" sz="1800" dirty="0">
                <a:effectLst/>
                <a:latin typeface="TH SarabunPSK" panose="020B0500040200020003" pitchFamily="34" charset="-34"/>
                <a:cs typeface="TH SarabunPSK" panose="020B0500040200020003" pitchFamily="34" charset="-34"/>
              </a:rPr>
              <a:t>. Middle: shows the ratio between data and error. Bottom: shows a null test where the </a:t>
            </a:r>
            <a:r>
              <a:rPr lang="en-GB" sz="1800" dirty="0" err="1">
                <a:effectLst/>
                <a:latin typeface="TH SarabunPSK" panose="020B0500040200020003" pitchFamily="34" charset="-34"/>
                <a:cs typeface="TH SarabunPSK" panose="020B0500040200020003" pitchFamily="34" charset="-34"/>
              </a:rPr>
              <a:t>WiggleZ</a:t>
            </a:r>
            <a:r>
              <a:rPr lang="en-GB" sz="1800" dirty="0">
                <a:effectLst/>
                <a:latin typeface="TH SarabunPSK" panose="020B0500040200020003" pitchFamily="34" charset="-34"/>
                <a:cs typeface="TH SarabunPSK" panose="020B0500040200020003" pitchFamily="34" charset="-34"/>
              </a:rPr>
              <a:t> galaxy maps have had been shuffled along redshift. The thin grey lines show 100 different shuffles. The average (red squares) and standard deviation (red error bars) across the shuffled samples are shown relative to the original (blue-dots). In both cases in the bottom panel, no scaling by the transfer function has been applied. </a:t>
            </a:r>
            <a:endParaRPr lang="en-GB" sz="1800" dirty="0">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213489967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38EFE6D-E6A2-A478-5C7E-AD2EA490970D}"/>
              </a:ext>
            </a:extLst>
          </p:cNvPr>
          <p:cNvSpPr>
            <a:spLocks noGrp="1"/>
          </p:cNvSpPr>
          <p:nvPr>
            <p:ph type="title"/>
          </p:nvPr>
        </p:nvSpPr>
        <p:spPr>
          <a:xfrm>
            <a:off x="457200" y="274639"/>
            <a:ext cx="8229600" cy="617460"/>
          </a:xfrm>
        </p:spPr>
        <p:txBody>
          <a:bodyPr lIns="45719" tIns="45720" rIns="45719" bIns="45720" anchor="ctr">
            <a:normAutofit fontScale="90000"/>
          </a:bodyPr>
          <a:lstStyle/>
          <a:p>
            <a:pPr algn="ctr"/>
            <a:r>
              <a:rPr lang="th-TH" sz="3600" b="1" dirty="0" err="1">
                <a:latin typeface="TH SarabunPSK" panose="020B0500040200020003" pitchFamily="34" charset="-34"/>
                <a:cs typeface="TH SarabunPSK" panose="020B0500040200020003" pitchFamily="34" charset="-34"/>
              </a:rPr>
              <a:t>KiDs</a:t>
            </a:r>
            <a:r>
              <a:rPr lang="th-TH" sz="3600" b="1" dirty="0">
                <a:latin typeface="TH SarabunPSK" panose="020B0500040200020003" pitchFamily="34" charset="-34"/>
                <a:cs typeface="TH SarabunPSK" panose="020B0500040200020003" pitchFamily="34" charset="-34"/>
              </a:rPr>
              <a:t>-1000 &amp; MK </a:t>
            </a:r>
            <a:r>
              <a:rPr lang="th-TH" sz="3600" b="1" dirty="0" err="1">
                <a:latin typeface="TH SarabunPSK" panose="020B0500040200020003" pitchFamily="34" charset="-34"/>
                <a:cs typeface="TH SarabunPSK" panose="020B0500040200020003" pitchFamily="34" charset="-34"/>
              </a:rPr>
              <a:t>pilot</a:t>
            </a:r>
            <a:r>
              <a:rPr lang="th-TH" sz="3600" b="1" dirty="0">
                <a:latin typeface="TH SarabunPSK" panose="020B0500040200020003" pitchFamily="34" charset="-34"/>
                <a:cs typeface="TH SarabunPSK" panose="020B0500040200020003" pitchFamily="34" charset="-34"/>
              </a:rPr>
              <a:t> </a:t>
            </a:r>
            <a:r>
              <a:rPr lang="th-TH" sz="3600" b="1" dirty="0" err="1">
                <a:latin typeface="TH SarabunPSK" panose="020B0500040200020003" pitchFamily="34" charset="-34"/>
                <a:cs typeface="TH SarabunPSK" panose="020B0500040200020003" pitchFamily="34" charset="-34"/>
              </a:rPr>
              <a:t>survey</a:t>
            </a:r>
            <a:r>
              <a:rPr lang="th-TH" sz="3600" b="1" dirty="0">
                <a:latin typeface="TH SarabunPSK" panose="020B0500040200020003" pitchFamily="34" charset="-34"/>
                <a:cs typeface="TH SarabunPSK" panose="020B0500040200020003" pitchFamily="34" charset="-34"/>
              </a:rPr>
              <a:t> </a:t>
            </a:r>
            <a:r>
              <a:rPr lang="th-TH" sz="3600" b="1" dirty="0" err="1">
                <a:latin typeface="TH SarabunPSK" panose="020B0500040200020003" pitchFamily="34" charset="-34"/>
                <a:cs typeface="TH SarabunPSK" panose="020B0500040200020003" pitchFamily="34" charset="-34"/>
              </a:rPr>
              <a:t>case</a:t>
            </a:r>
            <a:endParaRPr lang="th-TH" sz="3600" b="1" dirty="0">
              <a:latin typeface="TH SarabunPSK" panose="020B0500040200020003" pitchFamily="34" charset="-34"/>
              <a:cs typeface="TH SarabunPSK" panose="020B0500040200020003" pitchFamily="34" charset="-34"/>
            </a:endParaRPr>
          </a:p>
        </p:txBody>
      </p:sp>
      <p:pic>
        <p:nvPicPr>
          <p:cNvPr id="4" name="รูปภาพ 3" descr="รูปภาพประกอบด้วย ภาพหน้าจอ, วงกลม, แผนภาพ, มีสีสรร&#10;&#10;คำอธิบายจะถูกสร้างขึ้นโดยอัตโนมัติ">
            <a:extLst>
              <a:ext uri="{FF2B5EF4-FFF2-40B4-BE49-F238E27FC236}">
                <a16:creationId xmlns:a16="http://schemas.microsoft.com/office/drawing/2014/main" id="{DA6F0C70-D2A3-44E8-3097-0777F4D27892}"/>
              </a:ext>
            </a:extLst>
          </p:cNvPr>
          <p:cNvPicPr>
            <a:picLocks noChangeAspect="1"/>
          </p:cNvPicPr>
          <p:nvPr/>
        </p:nvPicPr>
        <p:blipFill>
          <a:blip r:embed="rId2"/>
          <a:stretch>
            <a:fillRect/>
          </a:stretch>
        </p:blipFill>
        <p:spPr>
          <a:xfrm>
            <a:off x="377219" y="1059366"/>
            <a:ext cx="8303916" cy="5046735"/>
          </a:xfrm>
          <a:prstGeom prst="rect">
            <a:avLst/>
          </a:prstGeom>
        </p:spPr>
      </p:pic>
    </p:spTree>
    <p:extLst>
      <p:ext uri="{BB962C8B-B14F-4D97-AF65-F5344CB8AC3E}">
        <p14:creationId xmlns:p14="http://schemas.microsoft.com/office/powerpoint/2010/main" val="6152253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80F79DF6-8953-497E-5F67-AC41147E71AD}"/>
              </a:ext>
            </a:extLst>
          </p:cNvPr>
          <p:cNvSpPr>
            <a:spLocks noGrp="1"/>
          </p:cNvSpPr>
          <p:nvPr>
            <p:ph type="title"/>
          </p:nvPr>
        </p:nvSpPr>
        <p:spPr>
          <a:xfrm>
            <a:off x="385576" y="79"/>
            <a:ext cx="8229600" cy="1143001"/>
          </a:xfrm>
        </p:spPr>
        <p:txBody>
          <a:bodyPr lIns="45719" tIns="45720" rIns="45719" bIns="45720" anchor="ctr">
            <a:normAutofit/>
          </a:bodyPr>
          <a:lstStyle/>
          <a:p>
            <a:pPr algn="ctr"/>
            <a:r>
              <a:rPr lang="th-TH" sz="3200" dirty="0"/>
              <a:t>Power Spectra</a:t>
            </a:r>
          </a:p>
        </p:txBody>
      </p:sp>
      <p:pic>
        <p:nvPicPr>
          <p:cNvPr id="4" name="รูปภาพ 3" descr="รูปภาพประกอบด้วย ข้อความ, แผนภาพ, ไลน์, พล็อต&#10;&#10;คำอธิบายจะถูกสร้างขึ้นโดยอัตโนมัติ">
            <a:extLst>
              <a:ext uri="{FF2B5EF4-FFF2-40B4-BE49-F238E27FC236}">
                <a16:creationId xmlns:a16="http://schemas.microsoft.com/office/drawing/2014/main" id="{1BAD733B-8A43-E777-5792-668F8ED2EF8E}"/>
              </a:ext>
            </a:extLst>
          </p:cNvPr>
          <p:cNvPicPr>
            <a:picLocks noChangeAspect="1"/>
          </p:cNvPicPr>
          <p:nvPr/>
        </p:nvPicPr>
        <p:blipFill>
          <a:blip r:embed="rId2"/>
          <a:stretch>
            <a:fillRect/>
          </a:stretch>
        </p:blipFill>
        <p:spPr>
          <a:xfrm>
            <a:off x="381994" y="830116"/>
            <a:ext cx="4333254" cy="3072920"/>
          </a:xfrm>
          <a:prstGeom prst="rect">
            <a:avLst/>
          </a:prstGeom>
        </p:spPr>
      </p:pic>
      <p:pic>
        <p:nvPicPr>
          <p:cNvPr id="5" name="รูปภาพ 4" descr="รูปภาพประกอบด้วย ข้อความ, แผนภาพ, ภาพหน้าจอ, ไลน์&#10;&#10;คำอธิบายจะถูกสร้างขึ้นโดยอัตโนมัติ">
            <a:extLst>
              <a:ext uri="{FF2B5EF4-FFF2-40B4-BE49-F238E27FC236}">
                <a16:creationId xmlns:a16="http://schemas.microsoft.com/office/drawing/2014/main" id="{8CC7A3C9-0816-B73B-B50F-692B851F3C4C}"/>
              </a:ext>
            </a:extLst>
          </p:cNvPr>
          <p:cNvPicPr>
            <a:picLocks noChangeAspect="1"/>
          </p:cNvPicPr>
          <p:nvPr/>
        </p:nvPicPr>
        <p:blipFill>
          <a:blip r:embed="rId3"/>
          <a:stretch>
            <a:fillRect/>
          </a:stretch>
        </p:blipFill>
        <p:spPr>
          <a:xfrm>
            <a:off x="4715248" y="821659"/>
            <a:ext cx="4339222" cy="3083868"/>
          </a:xfrm>
          <a:prstGeom prst="rect">
            <a:avLst/>
          </a:prstGeom>
        </p:spPr>
      </p:pic>
      <p:pic>
        <p:nvPicPr>
          <p:cNvPr id="7" name="รูปภาพ 6" descr="รูปภาพประกอบด้วย ข้อความ, แผนภาพ, ไลน์, พล็อต&#10;&#10;คำอธิบายจะถูกสร้างขึ้นโดยอัตโนมัติ">
            <a:extLst>
              <a:ext uri="{FF2B5EF4-FFF2-40B4-BE49-F238E27FC236}">
                <a16:creationId xmlns:a16="http://schemas.microsoft.com/office/drawing/2014/main" id="{BFB28516-E982-039B-118D-A83F8AC0E743}"/>
              </a:ext>
            </a:extLst>
          </p:cNvPr>
          <p:cNvPicPr>
            <a:picLocks noChangeAspect="1"/>
          </p:cNvPicPr>
          <p:nvPr/>
        </p:nvPicPr>
        <p:blipFill>
          <a:blip r:embed="rId4"/>
          <a:stretch>
            <a:fillRect/>
          </a:stretch>
        </p:blipFill>
        <p:spPr>
          <a:xfrm>
            <a:off x="4918183" y="3850025"/>
            <a:ext cx="4225818" cy="2894334"/>
          </a:xfrm>
          <a:prstGeom prst="rect">
            <a:avLst/>
          </a:prstGeom>
        </p:spPr>
      </p:pic>
      <p:pic>
        <p:nvPicPr>
          <p:cNvPr id="9" name="รูปภาพ 8" descr="รูปภาพประกอบด้วย ข้อความ, แผนภาพ, ภาพหน้าจอ, ไลน์&#10;&#10;คำอธิบายจะถูกสร้างขึ้นโดยอัตโนมัติ">
            <a:extLst>
              <a:ext uri="{FF2B5EF4-FFF2-40B4-BE49-F238E27FC236}">
                <a16:creationId xmlns:a16="http://schemas.microsoft.com/office/drawing/2014/main" id="{6EFDC8E0-ECBF-B501-099E-33FA6760EEFD}"/>
              </a:ext>
            </a:extLst>
          </p:cNvPr>
          <p:cNvPicPr>
            <a:picLocks noChangeAspect="1"/>
          </p:cNvPicPr>
          <p:nvPr/>
        </p:nvPicPr>
        <p:blipFill>
          <a:blip r:embed="rId5"/>
          <a:stretch>
            <a:fillRect/>
          </a:stretch>
        </p:blipFill>
        <p:spPr>
          <a:xfrm>
            <a:off x="131310" y="3832783"/>
            <a:ext cx="4786872" cy="2833319"/>
          </a:xfrm>
          <a:prstGeom prst="rect">
            <a:avLst/>
          </a:prstGeom>
        </p:spPr>
      </p:pic>
    </p:spTree>
    <p:extLst>
      <p:ext uri="{BB962C8B-B14F-4D97-AF65-F5344CB8AC3E}">
        <p14:creationId xmlns:p14="http://schemas.microsoft.com/office/powerpoint/2010/main" val="67427072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itle 1"/>
          <p:cNvSpPr txBox="1">
            <a:spLocks noGrp="1"/>
          </p:cNvSpPr>
          <p:nvPr>
            <p:ph type="title"/>
          </p:nvPr>
        </p:nvSpPr>
        <p:spPr>
          <a:xfrm>
            <a:off x="319874" y="-1"/>
            <a:ext cx="8229601" cy="836714"/>
          </a:xfrm>
          <a:prstGeom prst="rect">
            <a:avLst/>
          </a:prstGeom>
        </p:spPr>
        <p:txBody>
          <a:bodyPr/>
          <a:lstStyle>
            <a:lvl1pPr algn="ctr">
              <a:defRPr b="1">
                <a:latin typeface="TH SarabunPSK"/>
                <a:ea typeface="TH SarabunPSK"/>
                <a:cs typeface="TH SarabunPSK"/>
                <a:sym typeface="TH SarabunPSK"/>
              </a:defRPr>
            </a:lvl1pPr>
          </a:lstStyle>
          <a:p>
            <a:r>
              <a:t>Conclusion</a:t>
            </a:r>
          </a:p>
        </p:txBody>
      </p:sp>
      <p:sp>
        <p:nvSpPr>
          <p:cNvPr id="237" name="Content Placeholder 2"/>
          <p:cNvSpPr txBox="1">
            <a:spLocks noGrp="1"/>
          </p:cNvSpPr>
          <p:nvPr>
            <p:ph type="body" idx="1"/>
          </p:nvPr>
        </p:nvSpPr>
        <p:spPr>
          <a:xfrm>
            <a:off x="308792" y="764703"/>
            <a:ext cx="8229601" cy="5904658"/>
          </a:xfrm>
          <a:prstGeom prst="rect">
            <a:avLst/>
          </a:prstGeom>
        </p:spPr>
        <p:txBody>
          <a:bodyPr lIns="45719" tIns="45720" rIns="45719" bIns="45720" anchor="t">
            <a:normAutofit/>
          </a:bodyPr>
          <a:lstStyle/>
          <a:p>
            <a:pPr marL="0" indent="0" defTabSz="777240">
              <a:spcBef>
                <a:spcPts val="500"/>
              </a:spcBef>
              <a:buNone/>
              <a:defRPr sz="2380">
                <a:latin typeface="TH SarabunPSK"/>
                <a:ea typeface="TH SarabunPSK"/>
                <a:cs typeface="TH SarabunPSK"/>
                <a:sym typeface="TH SarabunPSK"/>
              </a:defRPr>
            </a:pPr>
            <a:r>
              <a:rPr lang="th-TH" sz="2350" dirty="0"/>
              <a:t> </a:t>
            </a:r>
            <a:endParaRPr dirty="0"/>
          </a:p>
          <a:p>
            <a:pPr marL="291465" indent="-291465" defTabSz="777240">
              <a:spcBef>
                <a:spcPts val="500"/>
              </a:spcBef>
              <a:defRPr sz="2380">
                <a:latin typeface="TH SarabunPSK"/>
                <a:ea typeface="TH SarabunPSK"/>
                <a:cs typeface="TH SarabunPSK"/>
                <a:sym typeface="TH SarabunPSK"/>
              </a:defRPr>
            </a:pPr>
            <a:r>
              <a:rPr sz="2350" dirty="0"/>
              <a:t>The signals of cleaned cross power spectra drop by factor</a:t>
            </a:r>
          </a:p>
          <a:p>
            <a:pPr marL="291465" indent="-291465" defTabSz="777240">
              <a:spcBef>
                <a:spcPts val="500"/>
              </a:spcBef>
              <a:defRPr sz="2380">
                <a:latin typeface="TH SarabunPSK"/>
                <a:ea typeface="TH SarabunPSK"/>
                <a:cs typeface="TH SarabunPSK"/>
                <a:sym typeface="TH SarabunPSK"/>
              </a:defRPr>
            </a:pPr>
            <a:r>
              <a:rPr sz="2350" dirty="0"/>
              <a:t>The cross correlations between lensing and HI can reduce the degeneracy of cosmological parameters to sufficient levels. The multiple redshift slices of HI are required for precise cosmological measurement.</a:t>
            </a:r>
            <a:r>
              <a:rPr lang="en-US" sz="2350" dirty="0"/>
              <a:t> </a:t>
            </a:r>
          </a:p>
          <a:p>
            <a:pPr marL="291465" indent="-291465" defTabSz="777240">
              <a:spcBef>
                <a:spcPts val="500"/>
              </a:spcBef>
              <a:defRPr sz="2380">
                <a:latin typeface="TH SarabunPSK"/>
                <a:ea typeface="TH SarabunPSK"/>
                <a:cs typeface="TH SarabunPSK"/>
                <a:sym typeface="TH SarabunPSK"/>
              </a:defRPr>
            </a:pPr>
            <a:r>
              <a:rPr lang="en-US" sz="2350" dirty="0"/>
              <a:t> </a:t>
            </a:r>
            <a:r>
              <a:rPr sz="2350" dirty="0"/>
              <a:t>The linear evolution model of HI bias is effective enough to constrain cosmological parameters.</a:t>
            </a:r>
            <a:endParaRPr dirty="0"/>
          </a:p>
          <a:p>
            <a:pPr marL="291465" indent="-291465" defTabSz="777240">
              <a:spcBef>
                <a:spcPts val="500"/>
              </a:spcBef>
              <a:defRPr sz="2380">
                <a:latin typeface="TH SarabunPSK"/>
                <a:ea typeface="TH SarabunPSK"/>
                <a:cs typeface="TH SarabunPSK"/>
                <a:sym typeface="TH SarabunPSK"/>
              </a:defRPr>
            </a:pPr>
            <a:r>
              <a:rPr sz="2350" dirty="0"/>
              <a:t>Once thermal and instrument uncertainty are considered, the redshift bins size must be efficiently large enough to gain S/N</a:t>
            </a:r>
          </a:p>
          <a:p>
            <a:pPr marL="291465" indent="-291465" defTabSz="777240">
              <a:spcBef>
                <a:spcPts val="500"/>
              </a:spcBef>
              <a:defRPr sz="2380">
                <a:latin typeface="TH SarabunPSK"/>
                <a:ea typeface="TH SarabunPSK"/>
                <a:cs typeface="TH SarabunPSK"/>
                <a:sym typeface="TH SarabunPSK"/>
              </a:defRPr>
            </a:pPr>
            <a:r>
              <a:rPr lang="th-TH" sz="2350" dirty="0" err="1"/>
              <a:t>KiDs</a:t>
            </a:r>
            <a:r>
              <a:rPr lang="th-TH" sz="2350" dirty="0"/>
              <a:t>-1000 – MK </a:t>
            </a:r>
            <a:r>
              <a:rPr lang="th-TH" sz="2350" dirty="0" err="1"/>
              <a:t>case</a:t>
            </a:r>
            <a:r>
              <a:rPr lang="th-TH" sz="2350" dirty="0"/>
              <a:t> </a:t>
            </a:r>
            <a:r>
              <a:rPr lang="th-TH" sz="2350" dirty="0" err="1"/>
              <a:t>shows</a:t>
            </a:r>
            <a:r>
              <a:rPr lang="th-TH" sz="2350" dirty="0"/>
              <a:t> </a:t>
            </a:r>
            <a:r>
              <a:rPr lang="th-TH" sz="2350" dirty="0" err="1"/>
              <a:t>that</a:t>
            </a:r>
            <a:r>
              <a:rPr lang="th-TH" sz="2350" dirty="0"/>
              <a:t> </a:t>
            </a:r>
            <a:r>
              <a:rPr lang="th-TH" sz="2350" dirty="0" err="1"/>
              <a:t>due</a:t>
            </a:r>
            <a:r>
              <a:rPr lang="th-TH" sz="2350" dirty="0"/>
              <a:t> </a:t>
            </a:r>
            <a:r>
              <a:rPr lang="th-TH" sz="2350" dirty="0" err="1"/>
              <a:t>to</a:t>
            </a:r>
            <a:r>
              <a:rPr lang="th-TH" sz="2350" dirty="0"/>
              <a:t> </a:t>
            </a:r>
            <a:r>
              <a:rPr lang="th-TH" sz="2350" dirty="0" err="1"/>
              <a:t>the</a:t>
            </a:r>
            <a:r>
              <a:rPr lang="th-TH" sz="2350" dirty="0"/>
              <a:t> </a:t>
            </a:r>
            <a:r>
              <a:rPr lang="th-TH" sz="2350" dirty="0" err="1"/>
              <a:t>small</a:t>
            </a:r>
            <a:r>
              <a:rPr lang="th-TH" sz="2350" dirty="0"/>
              <a:t> </a:t>
            </a:r>
            <a:r>
              <a:rPr lang="th-TH" sz="2350" dirty="0" err="1"/>
              <a:t>area</a:t>
            </a:r>
            <a:r>
              <a:rPr lang="th-TH" sz="2350" dirty="0"/>
              <a:t> </a:t>
            </a:r>
            <a:r>
              <a:rPr lang="th-TH" sz="2350" dirty="0" err="1"/>
              <a:t>the</a:t>
            </a:r>
            <a:r>
              <a:rPr lang="th-TH" sz="2350" dirty="0"/>
              <a:t> </a:t>
            </a:r>
            <a:r>
              <a:rPr lang="th-TH" sz="2350" dirty="0" err="1"/>
              <a:t>signal</a:t>
            </a:r>
            <a:r>
              <a:rPr lang="th-TH" sz="2350" dirty="0"/>
              <a:t> </a:t>
            </a:r>
            <a:r>
              <a:rPr lang="th-TH" sz="2350" dirty="0" err="1"/>
              <a:t>is</a:t>
            </a:r>
            <a:r>
              <a:rPr lang="th-TH" sz="2350" dirty="0"/>
              <a:t> </a:t>
            </a:r>
            <a:r>
              <a:rPr lang="th-TH" sz="2350" dirty="0" err="1"/>
              <a:t>dominated</a:t>
            </a:r>
            <a:r>
              <a:rPr lang="th-TH" sz="2350" dirty="0"/>
              <a:t> </a:t>
            </a:r>
            <a:r>
              <a:rPr lang="th-TH" sz="2350" dirty="0" err="1"/>
              <a:t>by</a:t>
            </a:r>
            <a:r>
              <a:rPr lang="th-TH" sz="2350" dirty="0"/>
              <a:t> </a:t>
            </a:r>
            <a:r>
              <a:rPr lang="th-TH" sz="2350" dirty="0" err="1"/>
              <a:t>systematic</a:t>
            </a:r>
            <a:r>
              <a:rPr lang="th-TH" sz="2350" dirty="0"/>
              <a:t> </a:t>
            </a:r>
            <a:r>
              <a:rPr lang="th-TH" sz="2350" dirty="0" err="1"/>
              <a:t>errors</a:t>
            </a:r>
          </a:p>
          <a:p>
            <a:pPr marL="291465" indent="-291465" defTabSz="777240">
              <a:spcBef>
                <a:spcPts val="500"/>
              </a:spcBef>
              <a:defRPr sz="2380">
                <a:latin typeface="TH SarabunPSK"/>
                <a:ea typeface="TH SarabunPSK"/>
                <a:cs typeface="TH SarabunPSK"/>
                <a:sym typeface="TH SarabunPSK"/>
              </a:defRPr>
            </a:pPr>
            <a:r>
              <a:rPr lang="th-TH" sz="2350" dirty="0" err="1"/>
              <a:t>However</a:t>
            </a:r>
            <a:r>
              <a:rPr lang="th-TH" sz="2350" dirty="0"/>
              <a:t>, PCA </a:t>
            </a:r>
            <a:r>
              <a:rPr lang="th-TH" sz="2350" dirty="0" err="1"/>
              <a:t>foreground</a:t>
            </a:r>
            <a:r>
              <a:rPr lang="th-TH" sz="2350" dirty="0"/>
              <a:t> </a:t>
            </a:r>
            <a:r>
              <a:rPr lang="th-TH" sz="2350" dirty="0" err="1"/>
              <a:t>removal</a:t>
            </a:r>
            <a:r>
              <a:rPr lang="th-TH" sz="2350" dirty="0"/>
              <a:t> </a:t>
            </a:r>
            <a:r>
              <a:rPr lang="th-TH" sz="2350" dirty="0" err="1"/>
              <a:t>improves</a:t>
            </a:r>
            <a:r>
              <a:rPr lang="th-TH" sz="2350" dirty="0"/>
              <a:t> </a:t>
            </a:r>
            <a:r>
              <a:rPr lang="th-TH" sz="2350" dirty="0" err="1"/>
              <a:t>the</a:t>
            </a:r>
            <a:r>
              <a:rPr lang="th-TH" sz="2350" dirty="0"/>
              <a:t> </a:t>
            </a:r>
            <a:r>
              <a:rPr lang="th-TH" sz="2350" dirty="0" err="1"/>
              <a:t>signal</a:t>
            </a:r>
            <a:r>
              <a:rPr lang="th-TH" sz="2350" dirty="0"/>
              <a:t> </a:t>
            </a:r>
            <a:r>
              <a:rPr lang="th-TH" sz="2350" dirty="0" err="1"/>
              <a:t>especially</a:t>
            </a:r>
            <a:r>
              <a:rPr lang="th-TH" sz="2350" dirty="0"/>
              <a:t> </a:t>
            </a:r>
            <a:r>
              <a:rPr lang="th-TH" sz="2350" dirty="0" err="1"/>
              <a:t>low</a:t>
            </a:r>
            <a:r>
              <a:rPr lang="th-TH" sz="2350" dirty="0"/>
              <a:t> (l).</a:t>
            </a:r>
          </a:p>
          <a:p>
            <a:pPr marL="291465" indent="-291465" defTabSz="777240">
              <a:spcBef>
                <a:spcPts val="500"/>
              </a:spcBef>
              <a:defRPr sz="2380">
                <a:latin typeface="TH SarabunPSK"/>
                <a:ea typeface="TH SarabunPSK"/>
                <a:cs typeface="TH SarabunPSK"/>
                <a:sym typeface="TH SarabunPSK"/>
              </a:defRPr>
            </a:pPr>
            <a:r>
              <a:rPr lang="th-TH" sz="2350" dirty="0" err="1"/>
              <a:t>We</a:t>
            </a:r>
            <a:r>
              <a:rPr lang="th-TH" sz="2350" dirty="0"/>
              <a:t> </a:t>
            </a:r>
            <a:r>
              <a:rPr lang="th-TH" sz="2350" dirty="0" err="1"/>
              <a:t>are</a:t>
            </a:r>
            <a:r>
              <a:rPr lang="th-TH" sz="2350" dirty="0"/>
              <a:t> </a:t>
            </a:r>
            <a:r>
              <a:rPr lang="th-TH" sz="2350" dirty="0" err="1"/>
              <a:t>about</a:t>
            </a:r>
            <a:r>
              <a:rPr lang="th-TH" sz="2350" dirty="0"/>
              <a:t> </a:t>
            </a:r>
            <a:r>
              <a:rPr lang="th-TH" sz="2350" dirty="0" err="1"/>
              <a:t>to</a:t>
            </a:r>
            <a:r>
              <a:rPr lang="th-TH" sz="2350" dirty="0"/>
              <a:t> </a:t>
            </a:r>
            <a:r>
              <a:rPr lang="th-TH" sz="2350" dirty="0" err="1"/>
              <a:t>detect</a:t>
            </a:r>
            <a:r>
              <a:rPr lang="th-TH" sz="2350" dirty="0"/>
              <a:t> </a:t>
            </a:r>
            <a:r>
              <a:rPr lang="th-TH" sz="2350" dirty="0" err="1"/>
              <a:t>lensing</a:t>
            </a:r>
            <a:r>
              <a:rPr lang="th-TH" sz="2350" dirty="0"/>
              <a:t>-HI </a:t>
            </a:r>
            <a:r>
              <a:rPr lang="th-TH" sz="2350" dirty="0" err="1"/>
              <a:t>correlations</a:t>
            </a:r>
            <a:r>
              <a:rPr lang="th-TH" sz="2350" dirty="0"/>
              <a:t>. </a:t>
            </a:r>
          </a:p>
        </p:txBody>
      </p:sp>
      <p:pic>
        <p:nvPicPr>
          <p:cNvPr id="238" name="Picture 4" descr="Picture 4"/>
          <p:cNvPicPr>
            <a:picLocks noChangeAspect="1"/>
          </p:cNvPicPr>
          <p:nvPr/>
        </p:nvPicPr>
        <p:blipFill>
          <a:blip r:embed="rId2"/>
          <a:stretch>
            <a:fillRect/>
          </a:stretch>
        </p:blipFill>
        <p:spPr>
          <a:xfrm>
            <a:off x="6048605" y="1205615"/>
            <a:ext cx="1008188" cy="355545"/>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itle 1"/>
          <p:cNvSpPr txBox="1">
            <a:spLocks noGrp="1"/>
          </p:cNvSpPr>
          <p:nvPr>
            <p:ph type="title"/>
          </p:nvPr>
        </p:nvSpPr>
        <p:spPr>
          <a:xfrm>
            <a:off x="323527" y="3645024"/>
            <a:ext cx="8229601" cy="1143001"/>
          </a:xfrm>
          <a:prstGeom prst="rect">
            <a:avLst/>
          </a:prstGeom>
        </p:spPr>
        <p:txBody>
          <a:bodyPr/>
          <a:lstStyle>
            <a:lvl1pPr algn="ctr"/>
          </a:lstStyle>
          <a:p>
            <a:r>
              <a:t>Thank You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8863-FAFF-71C3-5726-1F11CCA4610C}"/>
              </a:ext>
            </a:extLst>
          </p:cNvPr>
          <p:cNvSpPr>
            <a:spLocks noGrp="1"/>
          </p:cNvSpPr>
          <p:nvPr>
            <p:ph type="title"/>
          </p:nvPr>
        </p:nvSpPr>
        <p:spPr>
          <a:xfrm>
            <a:off x="538843" y="-172398"/>
            <a:ext cx="8066313" cy="1031079"/>
          </a:xfrm>
        </p:spPr>
        <p:txBody>
          <a:bodyPr>
            <a:normAutofit/>
          </a:bodyPr>
          <a:lstStyle/>
          <a:p>
            <a:pPr algn="ctr"/>
            <a:r>
              <a:rPr lang="en-US" b="1" dirty="0">
                <a:latin typeface="TH SarabunPSK" panose="020B0500040200020003" pitchFamily="34" charset="-34"/>
                <a:cs typeface="TH SarabunPSK" panose="020B0500040200020003" pitchFamily="34" charset="-34"/>
              </a:rPr>
              <a:t>HI Chronology: Dark Ages and </a:t>
            </a:r>
            <a:r>
              <a:rPr lang="en-US" b="1" dirty="0" err="1">
                <a:latin typeface="TH SarabunPSK" panose="020B0500040200020003" pitchFamily="34" charset="-34"/>
                <a:cs typeface="TH SarabunPSK" panose="020B0500040200020003" pitchFamily="34" charset="-34"/>
              </a:rPr>
              <a:t>Reionisations</a:t>
            </a:r>
            <a:endParaRPr lang="en-US" b="1" dirty="0">
              <a:latin typeface="TH SarabunPSK" panose="020B0500040200020003" pitchFamily="34" charset="-34"/>
              <a:cs typeface="TH SarabunPSK" panose="020B0500040200020003" pitchFamily="34" charset="-34"/>
            </a:endParaRPr>
          </a:p>
        </p:txBody>
      </p:sp>
      <p:sp>
        <p:nvSpPr>
          <p:cNvPr id="5" name="TextBox 4">
            <a:extLst>
              <a:ext uri="{FF2B5EF4-FFF2-40B4-BE49-F238E27FC236}">
                <a16:creationId xmlns:a16="http://schemas.microsoft.com/office/drawing/2014/main" id="{AE3DF191-9E86-9FE6-65A1-4846FB8BBDCD}"/>
              </a:ext>
            </a:extLst>
          </p:cNvPr>
          <p:cNvSpPr txBox="1"/>
          <p:nvPr/>
        </p:nvSpPr>
        <p:spPr>
          <a:xfrm>
            <a:off x="4040777" y="825332"/>
            <a:ext cx="4991096" cy="34778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defTabSz="914400" rtl="0" fontAlgn="auto" latinLnBrk="0" hangingPunct="0">
              <a:lnSpc>
                <a:spcPct val="100000"/>
              </a:lnSpc>
              <a:spcBef>
                <a:spcPts val="0"/>
              </a:spcBef>
              <a:spcAft>
                <a:spcPts val="0"/>
              </a:spcAft>
              <a:buClrTx/>
              <a:buSzTx/>
              <a:buFont typeface="Wingdings" pitchFamily="2" charset="2"/>
              <a:buChar char="Ø"/>
              <a:tabLst/>
            </a:pPr>
            <a:r>
              <a:rPr lang="en-US" sz="2000" b="1" dirty="0">
                <a:latin typeface="TH SarabunPSK" panose="020B0500040200020003" pitchFamily="34" charset="-34"/>
                <a:cs typeface="TH SarabunPSK" panose="020B0500040200020003" pitchFamily="34" charset="-34"/>
              </a:rPr>
              <a:t>The Dark Ages:</a:t>
            </a:r>
            <a:r>
              <a:rPr lang="en-US" sz="2000" dirty="0">
                <a:latin typeface="TH SarabunPSK" panose="020B0500040200020003" pitchFamily="34" charset="-34"/>
                <a:cs typeface="TH SarabunPSK" panose="020B0500040200020003" pitchFamily="34" charset="-34"/>
              </a:rPr>
              <a:t> began after the  HI atoms were formed. During this era the amount of HI relatively unchanged. Stars &amp; galaxies has not yet formed. Hence, HI signal from 21cm line is an essential probe to study this era.</a:t>
            </a:r>
          </a:p>
          <a:p>
            <a:pPr marL="342900" marR="0" indent="-342900" defTabSz="914400" rtl="0" fontAlgn="auto" latinLnBrk="0" hangingPunct="0">
              <a:lnSpc>
                <a:spcPct val="100000"/>
              </a:lnSpc>
              <a:spcBef>
                <a:spcPts val="0"/>
              </a:spcBef>
              <a:spcAft>
                <a:spcPts val="0"/>
              </a:spcAft>
              <a:buClrTx/>
              <a:buSzTx/>
              <a:buFont typeface="Wingdings" pitchFamily="2" charset="2"/>
              <a:buChar char="Ø"/>
              <a:tabLst/>
            </a:pPr>
            <a:r>
              <a:rPr kumimoji="0" lang="en-US" sz="2000" b="1"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Epoch of </a:t>
            </a:r>
            <a:r>
              <a:rPr kumimoji="0" lang="en-US" sz="2000" b="1" i="0" u="none" strike="noStrike" cap="none" spc="0" normalizeH="0" baseline="0" dirty="0" err="1">
                <a:ln>
                  <a:noFill/>
                </a:ln>
                <a:solidFill>
                  <a:srgbClr val="000000"/>
                </a:solidFill>
                <a:effectLst/>
                <a:uFillTx/>
                <a:latin typeface="TH SarabunPSK" panose="020B0500040200020003" pitchFamily="34" charset="-34"/>
                <a:cs typeface="TH SarabunPSK" panose="020B0500040200020003" pitchFamily="34" charset="-34"/>
                <a:sym typeface="Arial"/>
              </a:rPr>
              <a:t>Reionisation</a:t>
            </a:r>
            <a:r>
              <a:rPr lang="en-US" sz="2000" b="1" dirty="0">
                <a:latin typeface="TH SarabunPSK" panose="020B0500040200020003" pitchFamily="34" charset="-34"/>
                <a:cs typeface="TH SarabunPSK" panose="020B0500040200020003" pitchFamily="34" charset="-34"/>
              </a:rPr>
              <a:t> (</a:t>
            </a:r>
            <a:r>
              <a:rPr lang="en-US" sz="2000" b="1" dirty="0" err="1">
                <a:latin typeface="TH SarabunPSK" panose="020B0500040200020003" pitchFamily="34" charset="-34"/>
                <a:cs typeface="TH SarabunPSK" panose="020B0500040200020003" pitchFamily="34" charset="-34"/>
              </a:rPr>
              <a:t>EoR</a:t>
            </a:r>
            <a:r>
              <a:rPr lang="en-US" sz="2000" b="1" dirty="0">
                <a:latin typeface="TH SarabunPSK" panose="020B0500040200020003" pitchFamily="34" charset="-34"/>
                <a:cs typeface="TH SarabunPSK" panose="020B0500040200020003" pitchFamily="34" charset="-34"/>
              </a:rPr>
              <a:t>): </a:t>
            </a:r>
            <a:r>
              <a:rPr lang="en-US" sz="2000" dirty="0">
                <a:latin typeface="TH SarabunPSK" panose="020B0500040200020003" pitchFamily="34" charset="-34"/>
                <a:cs typeface="TH SarabunPSK" panose="020B0500040200020003" pitchFamily="34" charset="-34"/>
              </a:rPr>
              <a:t>When the 1st light from star formation shined the </a:t>
            </a:r>
            <a:r>
              <a:rPr lang="en-US" sz="2000" dirty="0" err="1">
                <a:latin typeface="TH SarabunPSK" panose="020B0500040200020003" pitchFamily="34" charset="-34"/>
                <a:cs typeface="TH SarabunPSK" panose="020B0500040200020003" pitchFamily="34" charset="-34"/>
              </a:rPr>
              <a:t>EoR</a:t>
            </a:r>
            <a:r>
              <a:rPr lang="en-US" sz="2000" dirty="0">
                <a:latin typeface="TH SarabunPSK" panose="020B0500040200020003" pitchFamily="34" charset="-34"/>
                <a:cs typeface="TH SarabunPSK" panose="020B0500040200020003" pitchFamily="34" charset="-34"/>
              </a:rPr>
              <a:t> began. </a:t>
            </a:r>
            <a:r>
              <a:rPr lang="en-GB" sz="2000" b="0" i="0" u="none" strike="noStrike" dirty="0">
                <a:effectLst/>
                <a:latin typeface="TH SarabunPSK" panose="020B0500040200020003" pitchFamily="34" charset="-34"/>
                <a:cs typeface="TH SarabunPSK" panose="020B0500040200020003" pitchFamily="34" charset="-34"/>
              </a:rPr>
              <a:t>The first stars and galaxies were emitting UV that ionised the neutral hydrogen (HII) in the intergalactic medium (IGM). Significant pockets of HI </a:t>
            </a:r>
            <a:r>
              <a:rPr lang="en-GB" sz="2000" dirty="0">
                <a:latin typeface="TH SarabunPSK" panose="020B0500040200020003" pitchFamily="34" charset="-34"/>
                <a:cs typeface="TH SarabunPSK" panose="020B0500040200020003" pitchFamily="34" charset="-34"/>
              </a:rPr>
              <a:t>however, </a:t>
            </a:r>
            <a:r>
              <a:rPr lang="en-GB" sz="2000" b="0" i="0" u="none" strike="noStrike" dirty="0">
                <a:effectLst/>
                <a:latin typeface="TH SarabunPSK" panose="020B0500040200020003" pitchFamily="34" charset="-34"/>
                <a:cs typeface="TH SarabunPSK" panose="020B0500040200020003" pitchFamily="34" charset="-34"/>
              </a:rPr>
              <a:t>persisted in the IGM. The exact time (redshift) of this period is still a subject to be discussed.</a:t>
            </a:r>
            <a:endParaRPr kumimoji="0" lang="en-US" sz="20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pic>
        <p:nvPicPr>
          <p:cNvPr id="3" name="Picture 2">
            <a:extLst>
              <a:ext uri="{FF2B5EF4-FFF2-40B4-BE49-F238E27FC236}">
                <a16:creationId xmlns:a16="http://schemas.microsoft.com/office/drawing/2014/main" id="{D15225F2-CF92-8D7C-6319-0162325E1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33" y="825332"/>
            <a:ext cx="3611880" cy="51411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24EE982-51FC-69E2-6EEF-FF0B8A0CA880}"/>
              </a:ext>
            </a:extLst>
          </p:cNvPr>
          <p:cNvSpPr txBox="1"/>
          <p:nvPr/>
        </p:nvSpPr>
        <p:spPr>
          <a:xfrm>
            <a:off x="165463" y="6032668"/>
            <a:ext cx="387531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dirty="0">
                <a:latin typeface="TH SarabunPSK" panose="020B0500040200020003" pitchFamily="34" charset="-34"/>
                <a:cs typeface="TH SarabunPSK" panose="020B0500040200020003" pitchFamily="34" charset="-34"/>
              </a:rPr>
              <a:t>Retrieved from: https://</a:t>
            </a:r>
            <a:r>
              <a:rPr lang="en-US" sz="1600" dirty="0" err="1">
                <a:latin typeface="TH SarabunPSK" panose="020B0500040200020003" pitchFamily="34" charset="-34"/>
                <a:cs typeface="TH SarabunPSK" panose="020B0500040200020003" pitchFamily="34" charset="-34"/>
              </a:rPr>
              <a:t>www.ctc.cam.ac.uk</a:t>
            </a:r>
            <a:r>
              <a:rPr lang="en-US" sz="1600" dirty="0">
                <a:latin typeface="TH SarabunPSK" panose="020B0500040200020003" pitchFamily="34" charset="-34"/>
                <a:cs typeface="TH SarabunPSK" panose="020B0500040200020003" pitchFamily="34" charset="-34"/>
              </a:rPr>
              <a:t>/outreach/origins/</a:t>
            </a:r>
            <a:r>
              <a:rPr lang="en-US" sz="1600" dirty="0" err="1">
                <a:latin typeface="TH SarabunPSK" panose="020B0500040200020003" pitchFamily="34" charset="-34"/>
                <a:cs typeface="TH SarabunPSK" panose="020B0500040200020003" pitchFamily="34" charset="-34"/>
              </a:rPr>
              <a:t>big_bang_three.php</a:t>
            </a:r>
            <a:endParaRPr kumimoji="0" lang="en-US" sz="16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pic>
        <p:nvPicPr>
          <p:cNvPr id="1028" name="Picture 4" descr="Atoms That Are Ionized A Number Of Ionization Examples, 60% OFF">
            <a:extLst>
              <a:ext uri="{FF2B5EF4-FFF2-40B4-BE49-F238E27FC236}">
                <a16:creationId xmlns:a16="http://schemas.microsoft.com/office/drawing/2014/main" id="{41A199F3-A237-3CA9-32E5-AB06A396D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793" y="4303205"/>
            <a:ext cx="4728207" cy="23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60839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573B-19E0-4DF2-6C6A-6310ACAD274C}"/>
              </a:ext>
            </a:extLst>
          </p:cNvPr>
          <p:cNvSpPr>
            <a:spLocks noGrp="1"/>
          </p:cNvSpPr>
          <p:nvPr>
            <p:ph type="title"/>
          </p:nvPr>
        </p:nvSpPr>
        <p:spPr/>
        <p:txBody>
          <a:bodyPr/>
          <a:lstStyle/>
          <a:p>
            <a:pPr algn="ctr"/>
            <a:r>
              <a:rPr lang="en-US" b="1" dirty="0">
                <a:latin typeface="TH SarabunPSK" panose="020B0500040200020003" pitchFamily="34" charset="-34"/>
                <a:cs typeface="TH SarabunPSK" panose="020B0500040200020003" pitchFamily="34" charset="-34"/>
              </a:rPr>
              <a:t>HI Chronology: Post </a:t>
            </a:r>
            <a:r>
              <a:rPr lang="en-US" b="1" dirty="0" err="1">
                <a:latin typeface="TH SarabunPSK" panose="020B0500040200020003" pitchFamily="34" charset="-34"/>
                <a:cs typeface="TH SarabunPSK" panose="020B0500040200020003" pitchFamily="34" charset="-34"/>
              </a:rPr>
              <a:t>EoR</a:t>
            </a:r>
            <a:endParaRPr lang="en-US" b="1" dirty="0">
              <a:latin typeface="TH SarabunPSK" panose="020B0500040200020003" pitchFamily="34" charset="-34"/>
              <a:cs typeface="TH SarabunPSK" panose="020B0500040200020003" pitchFamily="34" charset="-34"/>
            </a:endParaRPr>
          </a:p>
        </p:txBody>
      </p:sp>
      <p:sp>
        <p:nvSpPr>
          <p:cNvPr id="3" name="Text Placeholder 2">
            <a:extLst>
              <a:ext uri="{FF2B5EF4-FFF2-40B4-BE49-F238E27FC236}">
                <a16:creationId xmlns:a16="http://schemas.microsoft.com/office/drawing/2014/main" id="{922219E8-1575-2705-C56C-6D6EEBEFED01}"/>
              </a:ext>
            </a:extLst>
          </p:cNvPr>
          <p:cNvSpPr>
            <a:spLocks noGrp="1"/>
          </p:cNvSpPr>
          <p:nvPr>
            <p:ph type="body" idx="1"/>
          </p:nvPr>
        </p:nvSpPr>
        <p:spPr>
          <a:xfrm>
            <a:off x="735980" y="1081668"/>
            <a:ext cx="7950820" cy="4527129"/>
          </a:xfrm>
        </p:spPr>
        <p:txBody>
          <a:bodyPr>
            <a:normAutofit/>
          </a:bodyPr>
          <a:lstStyle/>
          <a:p>
            <a:pPr>
              <a:buFont typeface="Wingdings" pitchFamily="2" charset="2"/>
              <a:buChar char="Ø"/>
            </a:pPr>
            <a:r>
              <a:rPr lang="en-US" sz="2800" dirty="0">
                <a:latin typeface="TH SarabunPSK" panose="020B0500040200020003" pitchFamily="34" charset="-34"/>
                <a:cs typeface="TH SarabunPSK" panose="020B0500040200020003" pitchFamily="34" charset="-34"/>
              </a:rPr>
              <a:t>Only HI in  dense regions of galaxies could survived the </a:t>
            </a:r>
            <a:r>
              <a:rPr lang="en-US" sz="2800" dirty="0" err="1">
                <a:latin typeface="TH SarabunPSK" panose="020B0500040200020003" pitchFamily="34" charset="-34"/>
                <a:cs typeface="TH SarabunPSK" panose="020B0500040200020003" pitchFamily="34" charset="-34"/>
              </a:rPr>
              <a:t>ionisation</a:t>
            </a:r>
            <a:r>
              <a:rPr lang="en-US" sz="2800" dirty="0">
                <a:latin typeface="TH SarabunPSK" panose="020B0500040200020003" pitchFamily="34" charset="-34"/>
                <a:cs typeface="TH SarabunPSK" panose="020B0500040200020003" pitchFamily="34" charset="-34"/>
              </a:rPr>
              <a:t> process while the universes kept expanding. </a:t>
            </a:r>
          </a:p>
          <a:p>
            <a:pPr>
              <a:buFont typeface="Wingdings" pitchFamily="2" charset="2"/>
              <a:buChar char="Ø"/>
            </a:pPr>
            <a:r>
              <a:rPr lang="en-US" sz="2800" dirty="0">
                <a:latin typeface="TH SarabunPSK" panose="020B0500040200020003" pitchFamily="34" charset="-34"/>
                <a:cs typeface="TH SarabunPSK" panose="020B0500040200020003" pitchFamily="34" charset="-34"/>
              </a:rPr>
              <a:t>Allowing us to consider HI as a bias tracer to Large Scale Structure (LSS).</a:t>
            </a:r>
          </a:p>
          <a:p>
            <a:pPr>
              <a:buFont typeface="Wingdings" pitchFamily="2" charset="2"/>
              <a:buChar char="Ø"/>
            </a:pPr>
            <a:r>
              <a:rPr lang="en-US" sz="2800" dirty="0">
                <a:latin typeface="TH SarabunPSK" panose="020B0500040200020003" pitchFamily="34" charset="-34"/>
                <a:cs typeface="TH SarabunPSK" panose="020B0500040200020003" pitchFamily="34" charset="-34"/>
              </a:rPr>
              <a:t>Due to difficulty in 21cm signal detection, we cannot safely state that the chance to detect HI outside galaxy is zero.</a:t>
            </a:r>
          </a:p>
          <a:p>
            <a:pPr>
              <a:buFont typeface="Wingdings" pitchFamily="2" charset="2"/>
              <a:buChar char="Ø"/>
            </a:pPr>
            <a:r>
              <a:rPr lang="en-US" sz="2800" dirty="0">
                <a:latin typeface="TH SarabunPSK" panose="020B0500040200020003" pitchFamily="34" charset="-34"/>
                <a:cs typeface="TH SarabunPSK" panose="020B0500040200020003" pitchFamily="34" charset="-34"/>
              </a:rPr>
              <a:t>However,  late-time HI via computer simulations suggest that majority of post-</a:t>
            </a:r>
            <a:r>
              <a:rPr lang="en-US" sz="2800" dirty="0" err="1">
                <a:latin typeface="TH SarabunPSK" panose="020B0500040200020003" pitchFamily="34" charset="-34"/>
                <a:cs typeface="TH SarabunPSK" panose="020B0500040200020003" pitchFamily="34" charset="-34"/>
              </a:rPr>
              <a:t>reionisation</a:t>
            </a:r>
            <a:r>
              <a:rPr lang="en-US" sz="2800" dirty="0">
                <a:latin typeface="TH SarabunPSK" panose="020B0500040200020003" pitchFamily="34" charset="-34"/>
                <a:cs typeface="TH SarabunPSK" panose="020B0500040200020003" pitchFamily="34" charset="-34"/>
              </a:rPr>
              <a:t> HI resides within DM Halo</a:t>
            </a:r>
          </a:p>
          <a:p>
            <a:pPr marL="0" indent="0">
              <a:buNone/>
            </a:pPr>
            <a:endParaRPr lang="en-US" sz="2800" dirty="0">
              <a:latin typeface="TH SarabunPSK" panose="020B0500040200020003" pitchFamily="34" charset="-34"/>
              <a:cs typeface="TH SarabunPSK" panose="020B0500040200020003" pitchFamily="34" charset="-34"/>
            </a:endParaRPr>
          </a:p>
        </p:txBody>
      </p:sp>
      <p:pic>
        <p:nvPicPr>
          <p:cNvPr id="4" name="Picture 3">
            <a:extLst>
              <a:ext uri="{FF2B5EF4-FFF2-40B4-BE49-F238E27FC236}">
                <a16:creationId xmlns:a16="http://schemas.microsoft.com/office/drawing/2014/main" id="{DD16FA38-F719-DDEF-D850-2FCE7AD8A2C2}"/>
              </a:ext>
            </a:extLst>
          </p:cNvPr>
          <p:cNvPicPr>
            <a:picLocks noChangeAspect="1"/>
          </p:cNvPicPr>
          <p:nvPr/>
        </p:nvPicPr>
        <p:blipFill>
          <a:blip r:embed="rId2"/>
          <a:stretch>
            <a:fillRect/>
          </a:stretch>
        </p:blipFill>
        <p:spPr>
          <a:xfrm>
            <a:off x="3411437" y="5065990"/>
            <a:ext cx="1991701" cy="348276"/>
          </a:xfrm>
          <a:prstGeom prst="rect">
            <a:avLst/>
          </a:prstGeom>
        </p:spPr>
      </p:pic>
      <p:sp>
        <p:nvSpPr>
          <p:cNvPr id="5" name="TextBox 4">
            <a:extLst>
              <a:ext uri="{FF2B5EF4-FFF2-40B4-BE49-F238E27FC236}">
                <a16:creationId xmlns:a16="http://schemas.microsoft.com/office/drawing/2014/main" id="{C71D17E8-2E20-FCFF-1FEC-C947CDB1A1F4}"/>
              </a:ext>
            </a:extLst>
          </p:cNvPr>
          <p:cNvSpPr txBox="1"/>
          <p:nvPr/>
        </p:nvSpPr>
        <p:spPr>
          <a:xfrm>
            <a:off x="5882919" y="5065990"/>
            <a:ext cx="232410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(Late-time only)</a:t>
            </a:r>
          </a:p>
        </p:txBody>
      </p:sp>
      <p:sp>
        <p:nvSpPr>
          <p:cNvPr id="6" name="TextBox 5">
            <a:extLst>
              <a:ext uri="{FF2B5EF4-FFF2-40B4-BE49-F238E27FC236}">
                <a16:creationId xmlns:a16="http://schemas.microsoft.com/office/drawing/2014/main" id="{975C60FE-671D-DE24-AB5A-0E0EFDE422C5}"/>
              </a:ext>
            </a:extLst>
          </p:cNvPr>
          <p:cNvSpPr txBox="1"/>
          <p:nvPr/>
        </p:nvSpPr>
        <p:spPr>
          <a:xfrm>
            <a:off x="1806498" y="5887844"/>
            <a:ext cx="483962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Why ? </a:t>
            </a:r>
            <a:r>
              <a:rPr lang="en-US" dirty="0">
                <a:latin typeface="TH SarabunPSK" panose="020B0500040200020003" pitchFamily="34" charset="-34"/>
                <a:cs typeface="TH SarabunPSK" panose="020B0500040200020003" pitchFamily="34" charset="-34"/>
              </a:rPr>
              <a:t>Have a discussion with your partners</a:t>
            </a:r>
            <a:endPar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spTree>
    <p:extLst>
      <p:ext uri="{BB962C8B-B14F-4D97-AF65-F5344CB8AC3E}">
        <p14:creationId xmlns:p14="http://schemas.microsoft.com/office/powerpoint/2010/main" val="85898670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72B1-D1ED-CB5E-E049-665C84630F32}"/>
              </a:ext>
            </a:extLst>
          </p:cNvPr>
          <p:cNvSpPr>
            <a:spLocks noGrp="1"/>
          </p:cNvSpPr>
          <p:nvPr>
            <p:ph type="title"/>
          </p:nvPr>
        </p:nvSpPr>
        <p:spPr>
          <a:xfrm>
            <a:off x="457200" y="103189"/>
            <a:ext cx="8229600" cy="731202"/>
          </a:xfrm>
        </p:spPr>
        <p:txBody>
          <a:bodyPr/>
          <a:lstStyle/>
          <a:p>
            <a:pPr algn="ctr"/>
            <a:r>
              <a:rPr lang="en-US" dirty="0">
                <a:latin typeface="TH SarabunPSK" panose="020B0500040200020003" pitchFamily="34" charset="-34"/>
                <a:cs typeface="TH SarabunPSK" panose="020B0500040200020003" pitchFamily="34" charset="-34"/>
              </a:rPr>
              <a:t>The Inhomogeneous Universe</a:t>
            </a:r>
          </a:p>
        </p:txBody>
      </p:sp>
      <p:sp>
        <p:nvSpPr>
          <p:cNvPr id="3" name="Text Placeholder 2">
            <a:extLst>
              <a:ext uri="{FF2B5EF4-FFF2-40B4-BE49-F238E27FC236}">
                <a16:creationId xmlns:a16="http://schemas.microsoft.com/office/drawing/2014/main" id="{5F46F172-C90E-45E8-147C-B87A3628D686}"/>
              </a:ext>
            </a:extLst>
          </p:cNvPr>
          <p:cNvSpPr>
            <a:spLocks noGrp="1"/>
          </p:cNvSpPr>
          <p:nvPr>
            <p:ph type="body" idx="1"/>
          </p:nvPr>
        </p:nvSpPr>
        <p:spPr>
          <a:xfrm>
            <a:off x="457200" y="994410"/>
            <a:ext cx="8229600" cy="5760401"/>
          </a:xfrm>
        </p:spPr>
        <p:txBody>
          <a:bodyPr>
            <a:normAutofit/>
          </a:bodyPr>
          <a:lstStyle/>
          <a:p>
            <a:pPr>
              <a:buFont typeface="Wingdings" pitchFamily="2" charset="2"/>
              <a:buChar char="Ø"/>
            </a:pPr>
            <a:r>
              <a:rPr lang="en-US" sz="2800" dirty="0">
                <a:latin typeface="TH SarabunPSK" panose="020B0500040200020003" pitchFamily="34" charset="-34"/>
                <a:cs typeface="TH SarabunPSK" panose="020B0500040200020003" pitchFamily="34" charset="-34"/>
              </a:rPr>
              <a:t>Cosmological Principle is a linear approximation for large scale.</a:t>
            </a:r>
          </a:p>
          <a:p>
            <a:pPr>
              <a:buFont typeface="Wingdings" pitchFamily="2" charset="2"/>
              <a:buChar char="Ø"/>
            </a:pPr>
            <a:r>
              <a:rPr lang="en-US" sz="2800" dirty="0">
                <a:latin typeface="TH SarabunPSK" panose="020B0500040200020003" pitchFamily="34" charset="-34"/>
                <a:cs typeface="TH SarabunPSK" panose="020B0500040200020003" pitchFamily="34" charset="-34"/>
              </a:rPr>
              <a:t>However, LSS can be formed due to inhomogeneity.</a:t>
            </a:r>
          </a:p>
          <a:p>
            <a:pPr>
              <a:buFont typeface="Wingdings" pitchFamily="2" charset="2"/>
              <a:buChar char="Ø"/>
            </a:pPr>
            <a:r>
              <a:rPr lang="en-US" sz="2800" dirty="0">
                <a:latin typeface="TH SarabunPSK" panose="020B0500040200020003" pitchFamily="34" charset="-34"/>
                <a:cs typeface="TH SarabunPSK" panose="020B0500040200020003" pitchFamily="34" charset="-34"/>
              </a:rPr>
              <a:t>The (Newtonian limit) line element of perturbed RW metric is</a:t>
            </a:r>
          </a:p>
          <a:p>
            <a:pPr marL="0" indent="0">
              <a:buNone/>
            </a:pPr>
            <a:endParaRPr lang="en-US" sz="2800" dirty="0">
              <a:latin typeface="TH SarabunPSK" panose="020B0500040200020003" pitchFamily="34" charset="-34"/>
              <a:cs typeface="TH SarabunPSK" panose="020B0500040200020003" pitchFamily="34" charset="-34"/>
            </a:endParaRPr>
          </a:p>
          <a:p>
            <a:pPr marL="0" indent="0">
              <a:buNone/>
            </a:pPr>
            <a:endParaRPr lang="en-US" sz="2800" dirty="0">
              <a:latin typeface="TH SarabunPSK" panose="020B0500040200020003" pitchFamily="34" charset="-34"/>
              <a:cs typeface="TH SarabunPSK" panose="020B0500040200020003" pitchFamily="34" charset="-34"/>
            </a:endParaRPr>
          </a:p>
          <a:p>
            <a:pPr marL="0" indent="0">
              <a:buNone/>
            </a:pPr>
            <a:r>
              <a:rPr lang="en-US" sz="2800" dirty="0">
                <a:latin typeface="TH SarabunPSK" panose="020B0500040200020003" pitchFamily="34" charset="-34"/>
                <a:cs typeface="TH SarabunPSK" panose="020B0500040200020003" pitchFamily="34" charset="-34"/>
              </a:rPr>
              <a:t>where                                      and                                   .</a:t>
            </a:r>
          </a:p>
          <a:p>
            <a:pPr marL="0" indent="0">
              <a:buNone/>
            </a:pPr>
            <a:endParaRPr lang="en-US" sz="2800" dirty="0">
              <a:latin typeface="TH SarabunPSK" panose="020B0500040200020003" pitchFamily="34" charset="-34"/>
              <a:cs typeface="TH SarabunPSK" panose="020B0500040200020003" pitchFamily="34" charset="-34"/>
            </a:endParaRPr>
          </a:p>
          <a:p>
            <a:pPr>
              <a:buFont typeface="Wingdings" pitchFamily="2" charset="2"/>
              <a:buChar char="Ø"/>
            </a:pPr>
            <a:r>
              <a:rPr lang="en-US" sz="2800" dirty="0">
                <a:latin typeface="TH SarabunPSK" panose="020B0500040200020003" pitchFamily="34" charset="-34"/>
                <a:cs typeface="TH SarabunPSK" panose="020B0500040200020003" pitchFamily="34" charset="-34"/>
              </a:rPr>
              <a:t>Linear perturbation theory leads to</a:t>
            </a:r>
          </a:p>
          <a:p>
            <a:pPr marL="0" indent="0">
              <a:buNone/>
            </a:pPr>
            <a:r>
              <a:rPr lang="en-US" sz="2800" dirty="0">
                <a:latin typeface="TH SarabunPSK" panose="020B0500040200020003" pitchFamily="34" charset="-34"/>
                <a:cs typeface="TH SarabunPSK" panose="020B0500040200020003" pitchFamily="34" charset="-34"/>
              </a:rPr>
              <a:t>		</a:t>
            </a:r>
          </a:p>
          <a:p>
            <a:pPr marL="0" indent="0">
              <a:buNone/>
            </a:pPr>
            <a:r>
              <a:rPr lang="en-US" sz="2800" dirty="0">
                <a:latin typeface="TH SarabunPSK" panose="020B0500040200020003" pitchFamily="34" charset="-34"/>
                <a:cs typeface="TH SarabunPSK" panose="020B0500040200020003" pitchFamily="34" charset="-34"/>
              </a:rPr>
              <a:t>					    </a:t>
            </a:r>
            <a:r>
              <a:rPr lang="en-US" sz="2000" dirty="0">
                <a:latin typeface="TH SarabunPSK" panose="020B0500040200020003" pitchFamily="34" charset="-34"/>
                <a:cs typeface="TH SarabunPSK" panose="020B0500040200020003" pitchFamily="34" charset="-34"/>
              </a:rPr>
              <a:t> (Flat, matter </a:t>
            </a:r>
            <a:r>
              <a:rPr lang="en-US" sz="2000" dirty="0" err="1">
                <a:latin typeface="TH SarabunPSK" panose="020B0500040200020003" pitchFamily="34" charset="-34"/>
                <a:cs typeface="TH SarabunPSK" panose="020B0500040200020003" pitchFamily="34" charset="-34"/>
              </a:rPr>
              <a:t>dominanted</a:t>
            </a:r>
            <a:r>
              <a:rPr lang="en-US" sz="2000" dirty="0">
                <a:latin typeface="TH SarabunPSK" panose="020B0500040200020003" pitchFamily="34" charset="-34"/>
                <a:cs typeface="TH SarabunPSK" panose="020B0500040200020003" pitchFamily="34" charset="-34"/>
              </a:rPr>
              <a:t> universe)</a:t>
            </a:r>
            <a:endParaRPr lang="en-US" sz="2800" dirty="0">
              <a:latin typeface="TH SarabunPSK" panose="020B0500040200020003" pitchFamily="34" charset="-34"/>
              <a:cs typeface="TH SarabunPSK" panose="020B0500040200020003" pitchFamily="34" charset="-34"/>
            </a:endParaRPr>
          </a:p>
        </p:txBody>
      </p:sp>
      <p:pic>
        <p:nvPicPr>
          <p:cNvPr id="8" name="Picture 7">
            <a:extLst>
              <a:ext uri="{FF2B5EF4-FFF2-40B4-BE49-F238E27FC236}">
                <a16:creationId xmlns:a16="http://schemas.microsoft.com/office/drawing/2014/main" id="{CBD5140F-FB5B-E665-E3B8-B17ADACAB2BF}"/>
              </a:ext>
            </a:extLst>
          </p:cNvPr>
          <p:cNvPicPr>
            <a:picLocks noChangeAspect="1"/>
          </p:cNvPicPr>
          <p:nvPr/>
        </p:nvPicPr>
        <p:blipFill>
          <a:blip r:embed="rId2"/>
          <a:stretch>
            <a:fillRect/>
          </a:stretch>
        </p:blipFill>
        <p:spPr>
          <a:xfrm>
            <a:off x="685800" y="2809203"/>
            <a:ext cx="7772400" cy="619797"/>
          </a:xfrm>
          <a:prstGeom prst="rect">
            <a:avLst/>
          </a:prstGeom>
        </p:spPr>
      </p:pic>
      <p:pic>
        <p:nvPicPr>
          <p:cNvPr id="9" name="Picture 8">
            <a:extLst>
              <a:ext uri="{FF2B5EF4-FFF2-40B4-BE49-F238E27FC236}">
                <a16:creationId xmlns:a16="http://schemas.microsoft.com/office/drawing/2014/main" id="{FED83D42-8EB6-BFB8-9C8C-2D79D00C7B1E}"/>
              </a:ext>
            </a:extLst>
          </p:cNvPr>
          <p:cNvPicPr>
            <a:picLocks noChangeAspect="1"/>
          </p:cNvPicPr>
          <p:nvPr/>
        </p:nvPicPr>
        <p:blipFill>
          <a:blip r:embed="rId3"/>
          <a:stretch>
            <a:fillRect/>
          </a:stretch>
        </p:blipFill>
        <p:spPr>
          <a:xfrm>
            <a:off x="1510030" y="3589019"/>
            <a:ext cx="2082800" cy="615718"/>
          </a:xfrm>
          <a:prstGeom prst="rect">
            <a:avLst/>
          </a:prstGeom>
        </p:spPr>
      </p:pic>
      <p:pic>
        <p:nvPicPr>
          <p:cNvPr id="11" name="Picture 10">
            <a:extLst>
              <a:ext uri="{FF2B5EF4-FFF2-40B4-BE49-F238E27FC236}">
                <a16:creationId xmlns:a16="http://schemas.microsoft.com/office/drawing/2014/main" id="{9F9E8AE6-AF0A-7A05-BE1B-E46385D35EC3}"/>
              </a:ext>
            </a:extLst>
          </p:cNvPr>
          <p:cNvPicPr>
            <a:picLocks noChangeAspect="1"/>
          </p:cNvPicPr>
          <p:nvPr/>
        </p:nvPicPr>
        <p:blipFill>
          <a:blip r:embed="rId4"/>
          <a:stretch>
            <a:fillRect/>
          </a:stretch>
        </p:blipFill>
        <p:spPr>
          <a:xfrm>
            <a:off x="5219700" y="3589019"/>
            <a:ext cx="1042202" cy="548893"/>
          </a:xfrm>
          <a:prstGeom prst="rect">
            <a:avLst/>
          </a:prstGeom>
        </p:spPr>
      </p:pic>
      <p:pic>
        <p:nvPicPr>
          <p:cNvPr id="13" name="Picture 12">
            <a:extLst>
              <a:ext uri="{FF2B5EF4-FFF2-40B4-BE49-F238E27FC236}">
                <a16:creationId xmlns:a16="http://schemas.microsoft.com/office/drawing/2014/main" id="{B76CCA7F-E073-EC90-12F2-1D7F47F3BAAB}"/>
              </a:ext>
            </a:extLst>
          </p:cNvPr>
          <p:cNvPicPr>
            <a:picLocks noChangeAspect="1"/>
          </p:cNvPicPr>
          <p:nvPr/>
        </p:nvPicPr>
        <p:blipFill>
          <a:blip r:embed="rId5"/>
          <a:stretch>
            <a:fillRect/>
          </a:stretch>
        </p:blipFill>
        <p:spPr>
          <a:xfrm>
            <a:off x="3327400" y="5006698"/>
            <a:ext cx="1892300" cy="473075"/>
          </a:xfrm>
          <a:prstGeom prst="rect">
            <a:avLst/>
          </a:prstGeom>
        </p:spPr>
      </p:pic>
      <p:pic>
        <p:nvPicPr>
          <p:cNvPr id="14" name="Picture 13">
            <a:extLst>
              <a:ext uri="{FF2B5EF4-FFF2-40B4-BE49-F238E27FC236}">
                <a16:creationId xmlns:a16="http://schemas.microsoft.com/office/drawing/2014/main" id="{C115AB61-5671-40E4-C0CB-A67A60254117}"/>
              </a:ext>
            </a:extLst>
          </p:cNvPr>
          <p:cNvPicPr>
            <a:picLocks noChangeAspect="1"/>
          </p:cNvPicPr>
          <p:nvPr/>
        </p:nvPicPr>
        <p:blipFill>
          <a:blip r:embed="rId6"/>
          <a:stretch>
            <a:fillRect/>
          </a:stretch>
        </p:blipFill>
        <p:spPr>
          <a:xfrm>
            <a:off x="3542665" y="5736715"/>
            <a:ext cx="1677035" cy="200162"/>
          </a:xfrm>
          <a:prstGeom prst="rect">
            <a:avLst/>
          </a:prstGeom>
        </p:spPr>
      </p:pic>
    </p:spTree>
    <p:extLst>
      <p:ext uri="{BB962C8B-B14F-4D97-AF65-F5344CB8AC3E}">
        <p14:creationId xmlns:p14="http://schemas.microsoft.com/office/powerpoint/2010/main" val="347789002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95DF-8498-FEE8-EFD0-3A950ADBD109}"/>
              </a:ext>
            </a:extLst>
          </p:cNvPr>
          <p:cNvSpPr>
            <a:spLocks noGrp="1"/>
          </p:cNvSpPr>
          <p:nvPr>
            <p:ph type="title"/>
          </p:nvPr>
        </p:nvSpPr>
        <p:spPr>
          <a:xfrm>
            <a:off x="457200" y="80329"/>
            <a:ext cx="8229600" cy="776922"/>
          </a:xfrm>
        </p:spPr>
        <p:txBody>
          <a:bodyPr/>
          <a:lstStyle/>
          <a:p>
            <a:pPr algn="ctr"/>
            <a:r>
              <a:rPr lang="en-US" dirty="0">
                <a:latin typeface="TH SarabunPSK" panose="020B0500040200020003" pitchFamily="34" charset="-34"/>
                <a:cs typeface="TH SarabunPSK" panose="020B0500040200020003" pitchFamily="34" charset="-34"/>
              </a:rPr>
              <a:t>Inhomogeneous Universe Part 2</a:t>
            </a:r>
          </a:p>
        </p:txBody>
      </p:sp>
      <p:pic>
        <p:nvPicPr>
          <p:cNvPr id="5" name="Picture 4">
            <a:extLst>
              <a:ext uri="{FF2B5EF4-FFF2-40B4-BE49-F238E27FC236}">
                <a16:creationId xmlns:a16="http://schemas.microsoft.com/office/drawing/2014/main" id="{906F11B6-75D2-C33C-3AA7-C488F03D40BB}"/>
              </a:ext>
            </a:extLst>
          </p:cNvPr>
          <p:cNvPicPr>
            <a:picLocks noChangeAspect="1"/>
          </p:cNvPicPr>
          <p:nvPr/>
        </p:nvPicPr>
        <p:blipFill>
          <a:blip r:embed="rId2"/>
          <a:stretch>
            <a:fillRect/>
          </a:stretch>
        </p:blipFill>
        <p:spPr>
          <a:xfrm>
            <a:off x="2054542" y="1181426"/>
            <a:ext cx="5034915" cy="345849"/>
          </a:xfrm>
          <a:prstGeom prst="rect">
            <a:avLst/>
          </a:prstGeom>
        </p:spPr>
      </p:pic>
      <p:sp>
        <p:nvSpPr>
          <p:cNvPr id="7" name="TextBox 6">
            <a:extLst>
              <a:ext uri="{FF2B5EF4-FFF2-40B4-BE49-F238E27FC236}">
                <a16:creationId xmlns:a16="http://schemas.microsoft.com/office/drawing/2014/main" id="{BF4C0FD2-CC62-C79F-1978-B287EE4D7E3E}"/>
              </a:ext>
            </a:extLst>
          </p:cNvPr>
          <p:cNvSpPr txBox="1"/>
          <p:nvPr/>
        </p:nvSpPr>
        <p:spPr>
          <a:xfrm>
            <a:off x="1854517" y="1822076"/>
            <a:ext cx="604075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We can also approximate density perturbation such that,</a:t>
            </a:r>
          </a:p>
        </p:txBody>
      </p:sp>
      <p:pic>
        <p:nvPicPr>
          <p:cNvPr id="9" name="Picture 8">
            <a:extLst>
              <a:ext uri="{FF2B5EF4-FFF2-40B4-BE49-F238E27FC236}">
                <a16:creationId xmlns:a16="http://schemas.microsoft.com/office/drawing/2014/main" id="{F3C46F67-9B80-643C-D310-A72567F59BD7}"/>
              </a:ext>
            </a:extLst>
          </p:cNvPr>
          <p:cNvPicPr>
            <a:picLocks noChangeAspect="1"/>
          </p:cNvPicPr>
          <p:nvPr/>
        </p:nvPicPr>
        <p:blipFill>
          <a:blip r:embed="rId3"/>
          <a:stretch>
            <a:fillRect/>
          </a:stretch>
        </p:blipFill>
        <p:spPr>
          <a:xfrm>
            <a:off x="2674461" y="2712037"/>
            <a:ext cx="3975666" cy="663897"/>
          </a:xfrm>
          <a:prstGeom prst="rect">
            <a:avLst/>
          </a:prstGeom>
        </p:spPr>
      </p:pic>
      <p:pic>
        <p:nvPicPr>
          <p:cNvPr id="10" name="Picture 9">
            <a:extLst>
              <a:ext uri="{FF2B5EF4-FFF2-40B4-BE49-F238E27FC236}">
                <a16:creationId xmlns:a16="http://schemas.microsoft.com/office/drawing/2014/main" id="{472E7AD9-F23B-209C-DD13-90FA24E25561}"/>
              </a:ext>
            </a:extLst>
          </p:cNvPr>
          <p:cNvPicPr>
            <a:picLocks noChangeAspect="1"/>
          </p:cNvPicPr>
          <p:nvPr/>
        </p:nvPicPr>
        <p:blipFill>
          <a:blip r:embed="rId4"/>
          <a:stretch>
            <a:fillRect/>
          </a:stretch>
        </p:blipFill>
        <p:spPr>
          <a:xfrm>
            <a:off x="1423034" y="3687123"/>
            <a:ext cx="6903720" cy="696975"/>
          </a:xfrm>
          <a:prstGeom prst="rect">
            <a:avLst/>
          </a:prstGeom>
        </p:spPr>
      </p:pic>
      <p:sp>
        <p:nvSpPr>
          <p:cNvPr id="11" name="TextBox 10">
            <a:extLst>
              <a:ext uri="{FF2B5EF4-FFF2-40B4-BE49-F238E27FC236}">
                <a16:creationId xmlns:a16="http://schemas.microsoft.com/office/drawing/2014/main" id="{992FB467-14C7-57B0-61E4-61F0BEA517B1}"/>
              </a:ext>
            </a:extLst>
          </p:cNvPr>
          <p:cNvSpPr txBox="1"/>
          <p:nvPr/>
        </p:nvSpPr>
        <p:spPr>
          <a:xfrm>
            <a:off x="6353934" y="4674203"/>
            <a:ext cx="188595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rPr>
              <a:t>Carroll et al (1992)</a:t>
            </a:r>
          </a:p>
        </p:txBody>
      </p:sp>
      <p:sp>
        <p:nvSpPr>
          <p:cNvPr id="12" name="TextBox 11">
            <a:extLst>
              <a:ext uri="{FF2B5EF4-FFF2-40B4-BE49-F238E27FC236}">
                <a16:creationId xmlns:a16="http://schemas.microsoft.com/office/drawing/2014/main" id="{DB51C1E8-4CAD-BB29-727D-D48EC1BDC8B1}"/>
              </a:ext>
            </a:extLst>
          </p:cNvPr>
          <p:cNvSpPr txBox="1"/>
          <p:nvPr/>
        </p:nvSpPr>
        <p:spPr>
          <a:xfrm>
            <a:off x="1462581" y="4966585"/>
            <a:ext cx="242375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TH SarabunPSK" panose="020B0500040200020003" pitchFamily="34" charset="-34"/>
                <a:cs typeface="TH SarabunPSK" panose="020B0500040200020003" pitchFamily="34" charset="-34"/>
              </a:rPr>
              <a:t>For flat LCDM:</a:t>
            </a:r>
            <a:endParaRPr kumimoji="0" lang="en-US" sz="2400" b="0" i="0" u="none" strike="noStrike" cap="none" spc="0" normalizeH="0" baseline="0" dirty="0">
              <a:ln>
                <a:noFill/>
              </a:ln>
              <a:solidFill>
                <a:srgbClr val="000000"/>
              </a:solidFill>
              <a:effectLst/>
              <a:uFillTx/>
              <a:latin typeface="TH SarabunPSK" panose="020B0500040200020003" pitchFamily="34" charset="-34"/>
              <a:cs typeface="TH SarabunPSK" panose="020B0500040200020003" pitchFamily="34" charset="-34"/>
              <a:sym typeface="Arial"/>
            </a:endParaRPr>
          </a:p>
        </p:txBody>
      </p:sp>
      <p:pic>
        <p:nvPicPr>
          <p:cNvPr id="13" name="Picture 12">
            <a:extLst>
              <a:ext uri="{FF2B5EF4-FFF2-40B4-BE49-F238E27FC236}">
                <a16:creationId xmlns:a16="http://schemas.microsoft.com/office/drawing/2014/main" id="{1705B0CA-577D-B24D-5A61-C25483EF63FF}"/>
              </a:ext>
            </a:extLst>
          </p:cNvPr>
          <p:cNvPicPr>
            <a:picLocks noChangeAspect="1"/>
          </p:cNvPicPr>
          <p:nvPr/>
        </p:nvPicPr>
        <p:blipFill>
          <a:blip r:embed="rId5"/>
          <a:stretch>
            <a:fillRect/>
          </a:stretch>
        </p:blipFill>
        <p:spPr>
          <a:xfrm>
            <a:off x="3736305" y="5787482"/>
            <a:ext cx="1851978" cy="306174"/>
          </a:xfrm>
          <a:prstGeom prst="rect">
            <a:avLst/>
          </a:prstGeom>
        </p:spPr>
      </p:pic>
    </p:spTree>
    <p:extLst>
      <p:ext uri="{BB962C8B-B14F-4D97-AF65-F5344CB8AC3E}">
        <p14:creationId xmlns:p14="http://schemas.microsoft.com/office/powerpoint/2010/main" val="416707536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4180-19A5-198E-27A0-4C0C69106462}"/>
              </a:ext>
            </a:extLst>
          </p:cNvPr>
          <p:cNvSpPr>
            <a:spLocks noGrp="1"/>
          </p:cNvSpPr>
          <p:nvPr>
            <p:ph type="title"/>
          </p:nvPr>
        </p:nvSpPr>
        <p:spPr>
          <a:xfrm>
            <a:off x="457200" y="29844"/>
            <a:ext cx="8229600" cy="697231"/>
          </a:xfrm>
        </p:spPr>
        <p:txBody>
          <a:bodyPr/>
          <a:lstStyle/>
          <a:p>
            <a:pPr algn="ctr"/>
            <a:r>
              <a:rPr lang="en-US" b="1" dirty="0">
                <a:latin typeface="TH SarabunPSK" panose="020B0500040200020003" pitchFamily="34" charset="-34"/>
                <a:cs typeface="TH SarabunPSK" panose="020B0500040200020003" pitchFamily="34" charset="-34"/>
              </a:rPr>
              <a:t>Fermat Principle</a:t>
            </a:r>
          </a:p>
        </p:txBody>
      </p:sp>
      <p:sp>
        <p:nvSpPr>
          <p:cNvPr id="5" name="TextBox 4">
            <a:extLst>
              <a:ext uri="{FF2B5EF4-FFF2-40B4-BE49-F238E27FC236}">
                <a16:creationId xmlns:a16="http://schemas.microsoft.com/office/drawing/2014/main" id="{830EE0CC-9F2E-97C3-D03B-8FC5D7DBED0F}"/>
              </a:ext>
            </a:extLst>
          </p:cNvPr>
          <p:cNvSpPr txBox="1"/>
          <p:nvPr/>
        </p:nvSpPr>
        <p:spPr>
          <a:xfrm>
            <a:off x="171450" y="3870542"/>
            <a:ext cx="897255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400" dirty="0">
                <a:effectLst/>
                <a:latin typeface="TH SarabunPSK" panose="020B0500040200020003" pitchFamily="34" charset="-34"/>
                <a:cs typeface="TH SarabunPSK" panose="020B0500040200020003" pitchFamily="34" charset="-34"/>
              </a:rPr>
              <a:t>The path a ray takes between two points is such that the time taken to traverse the distance is shortest, longest or stationary in relation to nearby rays. </a:t>
            </a:r>
            <a:endParaRPr lang="en-GB" dirty="0">
              <a:latin typeface="TH SarabunPSK" panose="020B0500040200020003" pitchFamily="34" charset="-34"/>
              <a:cs typeface="TH SarabunPSK" panose="020B0500040200020003" pitchFamily="34" charset="-34"/>
            </a:endParaRPr>
          </a:p>
        </p:txBody>
      </p:sp>
      <p:pic>
        <p:nvPicPr>
          <p:cNvPr id="7" name="Picture 6" descr="A diagram of a plane&#10;&#10;Description automatically generated">
            <a:extLst>
              <a:ext uri="{FF2B5EF4-FFF2-40B4-BE49-F238E27FC236}">
                <a16:creationId xmlns:a16="http://schemas.microsoft.com/office/drawing/2014/main" id="{6D7C283E-7C13-3F1F-7717-E3BEEA807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277" y="639901"/>
            <a:ext cx="4474845" cy="3036083"/>
          </a:xfrm>
          <a:prstGeom prst="rect">
            <a:avLst/>
          </a:prstGeom>
        </p:spPr>
      </p:pic>
      <p:pic>
        <p:nvPicPr>
          <p:cNvPr id="8" name="Picture 7">
            <a:extLst>
              <a:ext uri="{FF2B5EF4-FFF2-40B4-BE49-F238E27FC236}">
                <a16:creationId xmlns:a16="http://schemas.microsoft.com/office/drawing/2014/main" id="{90532391-E140-F4A4-8100-EE6A7BC975D5}"/>
              </a:ext>
            </a:extLst>
          </p:cNvPr>
          <p:cNvPicPr>
            <a:picLocks noChangeAspect="1"/>
          </p:cNvPicPr>
          <p:nvPr/>
        </p:nvPicPr>
        <p:blipFill>
          <a:blip r:embed="rId3"/>
          <a:stretch>
            <a:fillRect/>
          </a:stretch>
        </p:blipFill>
        <p:spPr>
          <a:xfrm>
            <a:off x="3731843" y="4615019"/>
            <a:ext cx="1599983" cy="562156"/>
          </a:xfrm>
          <a:prstGeom prst="rect">
            <a:avLst/>
          </a:prstGeom>
        </p:spPr>
      </p:pic>
      <p:pic>
        <p:nvPicPr>
          <p:cNvPr id="9" name="Picture 8">
            <a:extLst>
              <a:ext uri="{FF2B5EF4-FFF2-40B4-BE49-F238E27FC236}">
                <a16:creationId xmlns:a16="http://schemas.microsoft.com/office/drawing/2014/main" id="{B43C6752-80C3-AD48-D22A-BD6330B57F93}"/>
              </a:ext>
            </a:extLst>
          </p:cNvPr>
          <p:cNvPicPr>
            <a:picLocks noChangeAspect="1"/>
          </p:cNvPicPr>
          <p:nvPr/>
        </p:nvPicPr>
        <p:blipFill>
          <a:blip r:embed="rId4"/>
          <a:stretch>
            <a:fillRect/>
          </a:stretch>
        </p:blipFill>
        <p:spPr>
          <a:xfrm>
            <a:off x="2440489" y="5593467"/>
            <a:ext cx="4263022" cy="656370"/>
          </a:xfrm>
          <a:prstGeom prst="rect">
            <a:avLst/>
          </a:prstGeom>
        </p:spPr>
      </p:pic>
    </p:spTree>
    <p:extLst>
      <p:ext uri="{BB962C8B-B14F-4D97-AF65-F5344CB8AC3E}">
        <p14:creationId xmlns:p14="http://schemas.microsoft.com/office/powerpoint/2010/main" val="3668715446"/>
      </p:ext>
    </p:extLst>
  </p:cSld>
  <p:clrMapOvr>
    <a:masterClrMapping/>
  </p:clrMapOvr>
  <p:transition spd="med"/>
</p:sld>
</file>

<file path=ppt/theme/theme1.xml><?xml version="1.0" encoding="utf-8"?>
<a:theme xmlns:a="http://schemas.openxmlformats.org/drawingml/2006/main" name="Watermark">
  <a:themeElements>
    <a:clrScheme name="Watermark">
      <a:dk1>
        <a:srgbClr val="000000"/>
      </a:dk1>
      <a:lt1>
        <a:srgbClr val="FFFFFF"/>
      </a:lt1>
      <a:dk2>
        <a:srgbClr val="A7A7A7"/>
      </a:dk2>
      <a:lt2>
        <a:srgbClr val="535353"/>
      </a:lt2>
      <a:accent1>
        <a:srgbClr val="B7A3CB"/>
      </a:accent1>
      <a:accent2>
        <a:srgbClr val="EBE0F6"/>
      </a:accent2>
      <a:accent3>
        <a:srgbClr val="8F8F8F"/>
      </a:accent3>
      <a:accent4>
        <a:srgbClr val="707070"/>
      </a:accent4>
      <a:accent5>
        <a:srgbClr val="D8CEE2"/>
      </a:accent5>
      <a:accent6>
        <a:srgbClr val="D5CBDF"/>
      </a:accent6>
      <a:hlink>
        <a:srgbClr val="0000FF"/>
      </a:hlink>
      <a:folHlink>
        <a:srgbClr val="FF00FF"/>
      </a:folHlink>
    </a:clrScheme>
    <a:fontScheme name="Watermark">
      <a:majorFont>
        <a:latin typeface="Helvetica"/>
        <a:ea typeface="Helvetica"/>
        <a:cs typeface="Helvetica"/>
      </a:majorFont>
      <a:minorFont>
        <a:latin typeface="Arial"/>
        <a:ea typeface="Arial"/>
        <a:cs typeface="Arial"/>
      </a:minorFont>
    </a:fontScheme>
    <a:fmtScheme name="Waterm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atermark">
  <a:themeElements>
    <a:clrScheme name="Watermark">
      <a:dk1>
        <a:srgbClr val="000000"/>
      </a:dk1>
      <a:lt1>
        <a:srgbClr val="FFFFFF"/>
      </a:lt1>
      <a:dk2>
        <a:srgbClr val="A7A7A7"/>
      </a:dk2>
      <a:lt2>
        <a:srgbClr val="535353"/>
      </a:lt2>
      <a:accent1>
        <a:srgbClr val="B7A3CB"/>
      </a:accent1>
      <a:accent2>
        <a:srgbClr val="EBE0F6"/>
      </a:accent2>
      <a:accent3>
        <a:srgbClr val="8F8F8F"/>
      </a:accent3>
      <a:accent4>
        <a:srgbClr val="707070"/>
      </a:accent4>
      <a:accent5>
        <a:srgbClr val="D8CEE2"/>
      </a:accent5>
      <a:accent6>
        <a:srgbClr val="D5CBDF"/>
      </a:accent6>
      <a:hlink>
        <a:srgbClr val="0000FF"/>
      </a:hlink>
      <a:folHlink>
        <a:srgbClr val="FF00FF"/>
      </a:folHlink>
    </a:clrScheme>
    <a:fontScheme name="Watermark">
      <a:majorFont>
        <a:latin typeface="Helvetica"/>
        <a:ea typeface="Helvetica"/>
        <a:cs typeface="Helvetica"/>
      </a:majorFont>
      <a:minorFont>
        <a:latin typeface="Arial"/>
        <a:ea typeface="Arial"/>
        <a:cs typeface="Arial"/>
      </a:minorFont>
    </a:fontScheme>
    <a:fmtScheme name="Waterm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5119</TotalTime>
  <Words>1506</Words>
  <Application>Microsoft Macintosh PowerPoint</Application>
  <PresentationFormat>On-screen Show (4:3)</PresentationFormat>
  <Paragraphs>166</Paragraphs>
  <Slides>45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Cambria Math</vt:lpstr>
      <vt:lpstr>CMMI10</vt:lpstr>
      <vt:lpstr>Helvetica Neue</vt:lpstr>
      <vt:lpstr>TH SarabunPSK</vt:lpstr>
      <vt:lpstr>Times New Roman</vt:lpstr>
      <vt:lpstr>Wingdings</vt:lpstr>
      <vt:lpstr>Watermark</vt:lpstr>
      <vt:lpstr>PowerPoint Presentation</vt:lpstr>
      <vt:lpstr>Outline</vt:lpstr>
      <vt:lpstr>21 CM Cosmology</vt:lpstr>
      <vt:lpstr>HI Chronology: Early Universe</vt:lpstr>
      <vt:lpstr>HI Chronology: Dark Ages and Reionisations</vt:lpstr>
      <vt:lpstr>HI Chronology: Post EoR</vt:lpstr>
      <vt:lpstr>The Inhomogeneous Universe</vt:lpstr>
      <vt:lpstr>Inhomogeneous Universe Part 2</vt:lpstr>
      <vt:lpstr>Fermat Principle</vt:lpstr>
      <vt:lpstr>Fermat Principle: Part II</vt:lpstr>
      <vt:lpstr>Varying Reflection Index </vt:lpstr>
      <vt:lpstr>Gravitational Lensing</vt:lpstr>
      <vt:lpstr>Modified Gravity</vt:lpstr>
      <vt:lpstr>Lens Effect</vt:lpstr>
      <vt:lpstr>Lensing Potential</vt:lpstr>
      <vt:lpstr>Jacobian and Distortion of Image</vt:lpstr>
      <vt:lpstr>Distortion of Image and Ray Tracing</vt:lpstr>
      <vt:lpstr>Weak Regime</vt:lpstr>
      <vt:lpstr>Measuring Shear</vt:lpstr>
      <vt:lpstr>HW</vt:lpstr>
      <vt:lpstr>Write your lens equation</vt:lpstr>
      <vt:lpstr>Lensing Kernel</vt:lpstr>
      <vt:lpstr>Back to HI: Intensity mapping technique</vt:lpstr>
      <vt:lpstr>PowerPoint Presentation</vt:lpstr>
      <vt:lpstr>The problem(s)</vt:lpstr>
      <vt:lpstr>2-point functions</vt:lpstr>
      <vt:lpstr>Multipoles Expansion</vt:lpstr>
      <vt:lpstr>N-Body Simulations</vt:lpstr>
      <vt:lpstr>Chalawan HPC</vt:lpstr>
      <vt:lpstr>Blind Foreground Subtraction</vt:lpstr>
      <vt:lpstr>Blind Foreground Subtraction: LoS method</vt:lpstr>
      <vt:lpstr>  Mock Catalogues &amp; Simulations</vt:lpstr>
      <vt:lpstr>Cross power spectra </vt:lpstr>
      <vt:lpstr>Fisher Forecast </vt:lpstr>
      <vt:lpstr>S/N single dish telescope</vt:lpstr>
      <vt:lpstr>MeerKAT pilot surveys</vt:lpstr>
      <vt:lpstr>PowerPoint Presentation</vt:lpstr>
      <vt:lpstr>Is it possible to detect HI via TRT ?</vt:lpstr>
      <vt:lpstr>S/N  of κ-HI</vt:lpstr>
      <vt:lpstr>Instrument uncertainty study for forthcoming surveys </vt:lpstr>
      <vt:lpstr>HI-Optical Galaxy correlation</vt:lpstr>
      <vt:lpstr>KiDs-1000 &amp; MK pilot survey case</vt:lpstr>
      <vt:lpstr>Power Spectra</vt:lpstr>
      <vt:lpstr>Conclusion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the viability of        2-point statistics </dc:title>
  <cp:lastModifiedBy>อนุตร สังฆะ</cp:lastModifiedBy>
  <cp:revision>123</cp:revision>
  <dcterms:modified xsi:type="dcterms:W3CDTF">2024-05-12T06:02:33Z</dcterms:modified>
</cp:coreProperties>
</file>